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 id="2147483670" r:id="rId2"/>
    <p:sldMasterId id="2147483676" r:id="rId3"/>
  </p:sldMasterIdLst>
  <p:notesMasterIdLst>
    <p:notesMasterId r:id="rId35"/>
  </p:notesMasterIdLst>
  <p:handoutMasterIdLst>
    <p:handoutMasterId r:id="rId36"/>
  </p:handoutMasterIdLst>
  <p:sldIdLst>
    <p:sldId id="738" r:id="rId4"/>
    <p:sldId id="739" r:id="rId5"/>
    <p:sldId id="741" r:id="rId6"/>
    <p:sldId id="742" r:id="rId7"/>
    <p:sldId id="743" r:id="rId8"/>
    <p:sldId id="744" r:id="rId9"/>
    <p:sldId id="745" r:id="rId10"/>
    <p:sldId id="746" r:id="rId11"/>
    <p:sldId id="747" r:id="rId12"/>
    <p:sldId id="748" r:id="rId13"/>
    <p:sldId id="749" r:id="rId14"/>
    <p:sldId id="750" r:id="rId15"/>
    <p:sldId id="751" r:id="rId16"/>
    <p:sldId id="752" r:id="rId17"/>
    <p:sldId id="753" r:id="rId18"/>
    <p:sldId id="754" r:id="rId19"/>
    <p:sldId id="755" r:id="rId20"/>
    <p:sldId id="756" r:id="rId21"/>
    <p:sldId id="737" r:id="rId22"/>
    <p:sldId id="713" r:id="rId23"/>
    <p:sldId id="725" r:id="rId24"/>
    <p:sldId id="726" r:id="rId25"/>
    <p:sldId id="714" r:id="rId26"/>
    <p:sldId id="715" r:id="rId27"/>
    <p:sldId id="724" r:id="rId28"/>
    <p:sldId id="719" r:id="rId29"/>
    <p:sldId id="718" r:id="rId30"/>
    <p:sldId id="727" r:id="rId31"/>
    <p:sldId id="717" r:id="rId32"/>
    <p:sldId id="723" r:id="rId33"/>
    <p:sldId id="642" r:id="rId34"/>
  </p:sldIdLst>
  <p:sldSz cx="9144000" cy="6858000" type="screen4x3"/>
  <p:notesSz cx="6718300" cy="9855200"/>
  <p:defaultTextStyle>
    <a:defPPr>
      <a:defRPr lang="en-GB"/>
    </a:defPPr>
    <a:lvl1pPr algn="ctr" rtl="0" fontAlgn="base">
      <a:spcBef>
        <a:spcPct val="0"/>
      </a:spcBef>
      <a:spcAft>
        <a:spcPct val="0"/>
      </a:spcAft>
      <a:defRPr kern="1200">
        <a:solidFill>
          <a:schemeClr val="tx1"/>
        </a:solidFill>
        <a:latin typeface="Arial" charset="0"/>
        <a:ea typeface="+mn-ea"/>
        <a:cs typeface="+mn-cs"/>
      </a:defRPr>
    </a:lvl1pPr>
    <a:lvl2pPr marL="457200" algn="ctr" rtl="0" fontAlgn="base">
      <a:spcBef>
        <a:spcPct val="0"/>
      </a:spcBef>
      <a:spcAft>
        <a:spcPct val="0"/>
      </a:spcAft>
      <a:defRPr kern="1200">
        <a:solidFill>
          <a:schemeClr val="tx1"/>
        </a:solidFill>
        <a:latin typeface="Arial" charset="0"/>
        <a:ea typeface="+mn-ea"/>
        <a:cs typeface="+mn-cs"/>
      </a:defRPr>
    </a:lvl2pPr>
    <a:lvl3pPr marL="914400" algn="ctr" rtl="0" fontAlgn="base">
      <a:spcBef>
        <a:spcPct val="0"/>
      </a:spcBef>
      <a:spcAft>
        <a:spcPct val="0"/>
      </a:spcAft>
      <a:defRPr kern="1200">
        <a:solidFill>
          <a:schemeClr val="tx1"/>
        </a:solidFill>
        <a:latin typeface="Arial" charset="0"/>
        <a:ea typeface="+mn-ea"/>
        <a:cs typeface="+mn-cs"/>
      </a:defRPr>
    </a:lvl3pPr>
    <a:lvl4pPr marL="1371600" algn="ctr" rtl="0" fontAlgn="base">
      <a:spcBef>
        <a:spcPct val="0"/>
      </a:spcBef>
      <a:spcAft>
        <a:spcPct val="0"/>
      </a:spcAft>
      <a:defRPr kern="1200">
        <a:solidFill>
          <a:schemeClr val="tx1"/>
        </a:solidFill>
        <a:latin typeface="Arial" charset="0"/>
        <a:ea typeface="+mn-ea"/>
        <a:cs typeface="+mn-cs"/>
      </a:defRPr>
    </a:lvl4pPr>
    <a:lvl5pPr marL="1828800" algn="ctr"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 uri="{2D200454-40CA-4A62-9FC3-DE9A4176ACB9}">
      <p15:notesGuideLst xmlns:p15="http://schemas.microsoft.com/office/powerpoint/2012/main" xmlns="">
        <p15:guide id="1" orient="horz" pos="3224">
          <p15:clr>
            <a:srgbClr val="A4A3A4"/>
          </p15:clr>
        </p15:guide>
        <p15:guide id="2" pos="2236">
          <p15:clr>
            <a:srgbClr val="A4A3A4"/>
          </p15:clr>
        </p15:guide>
        <p15:guide id="3" orient="horz" pos="3104">
          <p15:clr>
            <a:srgbClr val="A4A3A4"/>
          </p15:clr>
        </p15:guide>
        <p15:guide id="4" pos="2116">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URANYI Daniel (ESTAT)" initials="D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60093"/>
    <a:srgbClr val="4D4D4D"/>
    <a:srgbClr val="0033CC"/>
    <a:srgbClr val="006600"/>
    <a:srgbClr val="008000"/>
    <a:srgbClr val="FFFF99"/>
    <a:srgbClr val="CC99FF"/>
    <a:srgbClr val="6600CC"/>
    <a:srgbClr val="5F5F5F"/>
    <a:srgbClr val="0066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vertBarState="maximized">
    <p:restoredLeft sz="17976" autoAdjust="0"/>
    <p:restoredTop sz="94139" autoAdjust="0"/>
  </p:normalViewPr>
  <p:slideViewPr>
    <p:cSldViewPr>
      <p:cViewPr>
        <p:scale>
          <a:sx n="100" d="100"/>
          <a:sy n="100" d="100"/>
        </p:scale>
        <p:origin x="-270" y="216"/>
      </p:cViewPr>
      <p:guideLst>
        <p:guide orient="horz" pos="2160"/>
        <p:guide pos="2880"/>
      </p:guideLst>
    </p:cSldViewPr>
  </p:slideViewPr>
  <p:outlineViewPr>
    <p:cViewPr>
      <p:scale>
        <a:sx n="33" d="100"/>
        <a:sy n="33" d="100"/>
      </p:scale>
      <p:origin x="0" y="6480"/>
    </p:cViewPr>
  </p:outlineViewPr>
  <p:notesTextViewPr>
    <p:cViewPr>
      <p:scale>
        <a:sx n="100" d="100"/>
        <a:sy n="100" d="100"/>
      </p:scale>
      <p:origin x="0" y="0"/>
    </p:cViewPr>
  </p:notesTextViewPr>
  <p:sorterViewPr>
    <p:cViewPr>
      <p:scale>
        <a:sx n="120" d="100"/>
        <a:sy n="120" d="100"/>
      </p:scale>
      <p:origin x="0" y="0"/>
    </p:cViewPr>
  </p:sorterViewPr>
  <p:notesViewPr>
    <p:cSldViewPr>
      <p:cViewPr varScale="1">
        <p:scale>
          <a:sx n="50" d="100"/>
          <a:sy n="50" d="100"/>
        </p:scale>
        <p:origin x="-2982" y="-96"/>
      </p:cViewPr>
      <p:guideLst>
        <p:guide orient="horz" pos="3224"/>
        <p:guide orient="horz" pos="3104"/>
        <p:guide pos="2236"/>
        <p:guide pos="2116"/>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viewProps" Target="viewProps.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slide" Target="slides/slide3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commentAuthors" Target="commentAuthors.xml"/><Relationship Id="rId40" Type="http://schemas.openxmlformats.org/officeDocument/2006/relationships/theme" Target="theme/theme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handoutMaster" Target="handoutMasters/handoutMaster1.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386" name="Rectangle 2"/>
          <p:cNvSpPr>
            <a:spLocks noGrp="1" noChangeArrowheads="1"/>
          </p:cNvSpPr>
          <p:nvPr>
            <p:ph type="hdr" sz="quarter"/>
          </p:nvPr>
        </p:nvSpPr>
        <p:spPr bwMode="auto">
          <a:xfrm>
            <a:off x="0" y="0"/>
            <a:ext cx="2911464" cy="492225"/>
          </a:xfrm>
          <a:prstGeom prst="rect">
            <a:avLst/>
          </a:prstGeom>
          <a:noFill/>
          <a:ln w="9525">
            <a:noFill/>
            <a:miter lim="800000"/>
            <a:headEnd/>
            <a:tailEnd/>
          </a:ln>
        </p:spPr>
        <p:txBody>
          <a:bodyPr vert="horz" wrap="square" lIns="94700" tIns="47350" rIns="94700" bIns="47350" numCol="1" anchor="t" anchorCtr="0" compatLnSpc="1">
            <a:prstTxWarp prst="textNoShape">
              <a:avLst/>
            </a:prstTxWarp>
          </a:bodyPr>
          <a:lstStyle>
            <a:lvl1pPr algn="l" defTabSz="947113">
              <a:defRPr sz="1200"/>
            </a:lvl1pPr>
          </a:lstStyle>
          <a:p>
            <a:pPr>
              <a:defRPr/>
            </a:pPr>
            <a:endParaRPr lang="it-IT"/>
          </a:p>
        </p:txBody>
      </p:sp>
      <p:sp>
        <p:nvSpPr>
          <p:cNvPr id="16387" name="Rectangle 3"/>
          <p:cNvSpPr>
            <a:spLocks noGrp="1" noChangeArrowheads="1"/>
          </p:cNvSpPr>
          <p:nvPr>
            <p:ph type="dt" sz="quarter" idx="1"/>
          </p:nvPr>
        </p:nvSpPr>
        <p:spPr bwMode="auto">
          <a:xfrm>
            <a:off x="3805335" y="0"/>
            <a:ext cx="2911464" cy="492225"/>
          </a:xfrm>
          <a:prstGeom prst="rect">
            <a:avLst/>
          </a:prstGeom>
          <a:noFill/>
          <a:ln w="9525">
            <a:noFill/>
            <a:miter lim="800000"/>
            <a:headEnd/>
            <a:tailEnd/>
          </a:ln>
        </p:spPr>
        <p:txBody>
          <a:bodyPr vert="horz" wrap="square" lIns="94700" tIns="47350" rIns="94700" bIns="47350" numCol="1" anchor="t" anchorCtr="0" compatLnSpc="1">
            <a:prstTxWarp prst="textNoShape">
              <a:avLst/>
            </a:prstTxWarp>
          </a:bodyPr>
          <a:lstStyle>
            <a:lvl1pPr algn="r" defTabSz="947113">
              <a:defRPr sz="1200"/>
            </a:lvl1pPr>
          </a:lstStyle>
          <a:p>
            <a:pPr>
              <a:defRPr/>
            </a:pPr>
            <a:fld id="{777E777E-6878-41AB-B8A2-C7E9528AF442}" type="datetimeFigureOut">
              <a:rPr lang="it-IT"/>
              <a:pPr>
                <a:defRPr/>
              </a:pPr>
              <a:t>27/09/2015</a:t>
            </a:fld>
            <a:endParaRPr lang="it-IT"/>
          </a:p>
        </p:txBody>
      </p:sp>
      <p:sp>
        <p:nvSpPr>
          <p:cNvPr id="16388" name="Rectangle 4"/>
          <p:cNvSpPr>
            <a:spLocks noGrp="1" noChangeArrowheads="1"/>
          </p:cNvSpPr>
          <p:nvPr>
            <p:ph type="ftr" sz="quarter" idx="2"/>
          </p:nvPr>
        </p:nvSpPr>
        <p:spPr bwMode="auto">
          <a:xfrm>
            <a:off x="0" y="9361446"/>
            <a:ext cx="2911464" cy="492225"/>
          </a:xfrm>
          <a:prstGeom prst="rect">
            <a:avLst/>
          </a:prstGeom>
          <a:noFill/>
          <a:ln w="9525">
            <a:noFill/>
            <a:miter lim="800000"/>
            <a:headEnd/>
            <a:tailEnd/>
          </a:ln>
        </p:spPr>
        <p:txBody>
          <a:bodyPr vert="horz" wrap="square" lIns="94700" tIns="47350" rIns="94700" bIns="47350" numCol="1" anchor="b" anchorCtr="0" compatLnSpc="1">
            <a:prstTxWarp prst="textNoShape">
              <a:avLst/>
            </a:prstTxWarp>
          </a:bodyPr>
          <a:lstStyle>
            <a:lvl1pPr algn="l" defTabSz="947113">
              <a:defRPr sz="1200"/>
            </a:lvl1pPr>
          </a:lstStyle>
          <a:p>
            <a:pPr>
              <a:defRPr/>
            </a:pPr>
            <a:endParaRPr lang="it-IT"/>
          </a:p>
        </p:txBody>
      </p:sp>
      <p:sp>
        <p:nvSpPr>
          <p:cNvPr id="16389" name="Rectangle 5"/>
          <p:cNvSpPr>
            <a:spLocks noGrp="1" noChangeArrowheads="1"/>
          </p:cNvSpPr>
          <p:nvPr>
            <p:ph type="sldNum" sz="quarter" idx="3"/>
          </p:nvPr>
        </p:nvSpPr>
        <p:spPr bwMode="auto">
          <a:xfrm>
            <a:off x="3805335" y="9361446"/>
            <a:ext cx="2911464" cy="492225"/>
          </a:xfrm>
          <a:prstGeom prst="rect">
            <a:avLst/>
          </a:prstGeom>
          <a:noFill/>
          <a:ln w="9525">
            <a:noFill/>
            <a:miter lim="800000"/>
            <a:headEnd/>
            <a:tailEnd/>
          </a:ln>
        </p:spPr>
        <p:txBody>
          <a:bodyPr vert="horz" wrap="square" lIns="94700" tIns="47350" rIns="94700" bIns="47350" numCol="1" anchor="b" anchorCtr="0" compatLnSpc="1">
            <a:prstTxWarp prst="textNoShape">
              <a:avLst/>
            </a:prstTxWarp>
          </a:bodyPr>
          <a:lstStyle>
            <a:lvl1pPr algn="r" defTabSz="947113">
              <a:defRPr sz="1200"/>
            </a:lvl1pPr>
          </a:lstStyle>
          <a:p>
            <a:pPr>
              <a:defRPr/>
            </a:pPr>
            <a:fld id="{720B0134-C960-466B-9F5C-864B25990667}" type="slidenum">
              <a:rPr lang="en-GB"/>
              <a:pPr>
                <a:defRPr/>
              </a:pPr>
              <a:t>‹#›</a:t>
            </a:fld>
            <a:endParaRPr lang="en-GB"/>
          </a:p>
        </p:txBody>
      </p:sp>
    </p:spTree>
    <p:extLst>
      <p:ext uri="{BB962C8B-B14F-4D97-AF65-F5344CB8AC3E}">
        <p14:creationId xmlns:p14="http://schemas.microsoft.com/office/powerpoint/2010/main" val="28866736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482" name="Rectangle 2"/>
          <p:cNvSpPr>
            <a:spLocks noGrp="1" noChangeArrowheads="1"/>
          </p:cNvSpPr>
          <p:nvPr>
            <p:ph type="hdr" sz="quarter"/>
          </p:nvPr>
        </p:nvSpPr>
        <p:spPr bwMode="auto">
          <a:xfrm>
            <a:off x="0" y="0"/>
            <a:ext cx="2911464" cy="492225"/>
          </a:xfrm>
          <a:prstGeom prst="rect">
            <a:avLst/>
          </a:prstGeom>
          <a:noFill/>
          <a:ln w="9525">
            <a:noFill/>
            <a:miter lim="800000"/>
            <a:headEnd/>
            <a:tailEnd/>
          </a:ln>
        </p:spPr>
        <p:txBody>
          <a:bodyPr vert="horz" wrap="square" lIns="94700" tIns="47350" rIns="94700" bIns="47350" numCol="1" anchor="t" anchorCtr="0" compatLnSpc="1">
            <a:prstTxWarp prst="textNoShape">
              <a:avLst/>
            </a:prstTxWarp>
          </a:bodyPr>
          <a:lstStyle>
            <a:lvl1pPr algn="l" defTabSz="947113">
              <a:defRPr sz="1200"/>
            </a:lvl1pPr>
          </a:lstStyle>
          <a:p>
            <a:pPr>
              <a:defRPr/>
            </a:pPr>
            <a:endParaRPr lang="it-IT"/>
          </a:p>
        </p:txBody>
      </p:sp>
      <p:sp>
        <p:nvSpPr>
          <p:cNvPr id="20483" name="Rectangle 3"/>
          <p:cNvSpPr>
            <a:spLocks noGrp="1" noChangeArrowheads="1"/>
          </p:cNvSpPr>
          <p:nvPr>
            <p:ph type="dt" idx="1"/>
          </p:nvPr>
        </p:nvSpPr>
        <p:spPr bwMode="auto">
          <a:xfrm>
            <a:off x="3805335" y="0"/>
            <a:ext cx="2911464" cy="492225"/>
          </a:xfrm>
          <a:prstGeom prst="rect">
            <a:avLst/>
          </a:prstGeom>
          <a:noFill/>
          <a:ln w="9525">
            <a:noFill/>
            <a:miter lim="800000"/>
            <a:headEnd/>
            <a:tailEnd/>
          </a:ln>
        </p:spPr>
        <p:txBody>
          <a:bodyPr vert="horz" wrap="square" lIns="94700" tIns="47350" rIns="94700" bIns="47350" numCol="1" anchor="t" anchorCtr="0" compatLnSpc="1">
            <a:prstTxWarp prst="textNoShape">
              <a:avLst/>
            </a:prstTxWarp>
          </a:bodyPr>
          <a:lstStyle>
            <a:lvl1pPr algn="r" defTabSz="947113">
              <a:defRPr sz="1200"/>
            </a:lvl1pPr>
          </a:lstStyle>
          <a:p>
            <a:pPr>
              <a:defRPr/>
            </a:pPr>
            <a:fld id="{6D2C1698-A478-47CC-B1DE-FD53443CA6C0}" type="datetimeFigureOut">
              <a:rPr lang="it-IT"/>
              <a:pPr>
                <a:defRPr/>
              </a:pPr>
              <a:t>27/09/2015</a:t>
            </a:fld>
            <a:endParaRPr lang="it-IT"/>
          </a:p>
        </p:txBody>
      </p:sp>
      <p:sp>
        <p:nvSpPr>
          <p:cNvPr id="14340" name="Rectangle 4"/>
          <p:cNvSpPr>
            <a:spLocks noGrp="1" noRot="1" noChangeAspect="1" noChangeArrowheads="1" noTextEdit="1"/>
          </p:cNvSpPr>
          <p:nvPr>
            <p:ph type="sldImg" idx="2"/>
          </p:nvPr>
        </p:nvSpPr>
        <p:spPr bwMode="auto">
          <a:xfrm>
            <a:off x="896938" y="739775"/>
            <a:ext cx="4924425" cy="3694113"/>
          </a:xfrm>
          <a:prstGeom prst="rect">
            <a:avLst/>
          </a:prstGeom>
          <a:noFill/>
          <a:ln w="9525">
            <a:solidFill>
              <a:srgbClr val="000000"/>
            </a:solidFill>
            <a:miter lim="800000"/>
            <a:headEnd/>
            <a:tailEnd/>
          </a:ln>
        </p:spPr>
      </p:sp>
      <p:sp>
        <p:nvSpPr>
          <p:cNvPr id="20485" name="Rectangle 5"/>
          <p:cNvSpPr>
            <a:spLocks noGrp="1" noChangeArrowheads="1"/>
          </p:cNvSpPr>
          <p:nvPr>
            <p:ph type="body" sz="quarter" idx="3"/>
          </p:nvPr>
        </p:nvSpPr>
        <p:spPr bwMode="auto">
          <a:xfrm>
            <a:off x="671530" y="4680723"/>
            <a:ext cx="5375241" cy="4434611"/>
          </a:xfrm>
          <a:prstGeom prst="rect">
            <a:avLst/>
          </a:prstGeom>
          <a:noFill/>
          <a:ln w="9525">
            <a:noFill/>
            <a:miter lim="800000"/>
            <a:headEnd/>
            <a:tailEnd/>
          </a:ln>
        </p:spPr>
        <p:txBody>
          <a:bodyPr vert="horz" wrap="square" lIns="94700" tIns="47350" rIns="94700" bIns="47350" numCol="1" anchor="t" anchorCtr="0" compatLnSpc="1">
            <a:prstTxWarp prst="textNoShape">
              <a:avLst/>
            </a:prstTxWarp>
          </a:bodyPr>
          <a:lstStyle/>
          <a:p>
            <a:pPr lvl="0"/>
            <a:r>
              <a:rPr lang="en-GB" noProof="0" smtClean="0"/>
              <a:t>Click to edit Master text styles</a:t>
            </a:r>
          </a:p>
          <a:p>
            <a:pPr lvl="1"/>
            <a:r>
              <a:rPr lang="en-GB" noProof="0" smtClean="0"/>
              <a:t>Second level</a:t>
            </a:r>
          </a:p>
          <a:p>
            <a:pPr lvl="2"/>
            <a:r>
              <a:rPr lang="en-GB" noProof="0" smtClean="0"/>
              <a:t>Third level</a:t>
            </a:r>
          </a:p>
          <a:p>
            <a:pPr lvl="3"/>
            <a:r>
              <a:rPr lang="en-GB" noProof="0" smtClean="0"/>
              <a:t>Fourth level</a:t>
            </a:r>
          </a:p>
          <a:p>
            <a:pPr lvl="4"/>
            <a:r>
              <a:rPr lang="en-GB" noProof="0" smtClean="0"/>
              <a:t>Fifth level</a:t>
            </a:r>
          </a:p>
        </p:txBody>
      </p:sp>
      <p:sp>
        <p:nvSpPr>
          <p:cNvPr id="20486" name="Rectangle 6"/>
          <p:cNvSpPr>
            <a:spLocks noGrp="1" noChangeArrowheads="1"/>
          </p:cNvSpPr>
          <p:nvPr>
            <p:ph type="ftr" sz="quarter" idx="4"/>
          </p:nvPr>
        </p:nvSpPr>
        <p:spPr bwMode="auto">
          <a:xfrm>
            <a:off x="0" y="9361446"/>
            <a:ext cx="2911464" cy="492225"/>
          </a:xfrm>
          <a:prstGeom prst="rect">
            <a:avLst/>
          </a:prstGeom>
          <a:noFill/>
          <a:ln w="9525">
            <a:noFill/>
            <a:miter lim="800000"/>
            <a:headEnd/>
            <a:tailEnd/>
          </a:ln>
        </p:spPr>
        <p:txBody>
          <a:bodyPr vert="horz" wrap="square" lIns="94700" tIns="47350" rIns="94700" bIns="47350" numCol="1" anchor="b" anchorCtr="0" compatLnSpc="1">
            <a:prstTxWarp prst="textNoShape">
              <a:avLst/>
            </a:prstTxWarp>
          </a:bodyPr>
          <a:lstStyle>
            <a:lvl1pPr algn="l" defTabSz="947113">
              <a:defRPr sz="1200"/>
            </a:lvl1pPr>
          </a:lstStyle>
          <a:p>
            <a:pPr>
              <a:defRPr/>
            </a:pPr>
            <a:endParaRPr lang="it-IT"/>
          </a:p>
        </p:txBody>
      </p:sp>
      <p:sp>
        <p:nvSpPr>
          <p:cNvPr id="20487" name="Rectangle 7"/>
          <p:cNvSpPr>
            <a:spLocks noGrp="1" noChangeArrowheads="1"/>
          </p:cNvSpPr>
          <p:nvPr>
            <p:ph type="sldNum" sz="quarter" idx="5"/>
          </p:nvPr>
        </p:nvSpPr>
        <p:spPr bwMode="auto">
          <a:xfrm>
            <a:off x="3805335" y="9361446"/>
            <a:ext cx="2911464" cy="492225"/>
          </a:xfrm>
          <a:prstGeom prst="rect">
            <a:avLst/>
          </a:prstGeom>
          <a:noFill/>
          <a:ln w="9525">
            <a:noFill/>
            <a:miter lim="800000"/>
            <a:headEnd/>
            <a:tailEnd/>
          </a:ln>
        </p:spPr>
        <p:txBody>
          <a:bodyPr vert="horz" wrap="square" lIns="94700" tIns="47350" rIns="94700" bIns="47350" numCol="1" anchor="b" anchorCtr="0" compatLnSpc="1">
            <a:prstTxWarp prst="textNoShape">
              <a:avLst/>
            </a:prstTxWarp>
          </a:bodyPr>
          <a:lstStyle>
            <a:lvl1pPr algn="r" defTabSz="947113">
              <a:defRPr sz="1200"/>
            </a:lvl1pPr>
          </a:lstStyle>
          <a:p>
            <a:pPr>
              <a:defRPr/>
            </a:pPr>
            <a:fld id="{B93DFA7C-FA75-47A8-995E-F9974918A42F}" type="slidenum">
              <a:rPr lang="en-GB"/>
              <a:pPr>
                <a:defRPr/>
              </a:pPr>
              <a:t>‹#›</a:t>
            </a:fld>
            <a:endParaRPr lang="en-GB"/>
          </a:p>
        </p:txBody>
      </p:sp>
    </p:spTree>
    <p:extLst>
      <p:ext uri="{BB962C8B-B14F-4D97-AF65-F5344CB8AC3E}">
        <p14:creationId xmlns:p14="http://schemas.microsoft.com/office/powerpoint/2010/main" val="197053087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75D27FB8-F929-4647-808B-B1AC217421B3}" type="slidenum">
              <a:rPr lang="en-GB" smtClean="0">
                <a:solidFill>
                  <a:prstClr val="black"/>
                </a:solidFill>
              </a:rPr>
              <a:pPr/>
              <a:t>2</a:t>
            </a:fld>
            <a:endParaRPr lang="en-GB">
              <a:solidFill>
                <a:prstClr val="black"/>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baseline="0" smtClean="0"/>
          </a:p>
        </p:txBody>
      </p:sp>
      <p:sp>
        <p:nvSpPr>
          <p:cNvPr id="4" name="Slide Number Placeholder 3"/>
          <p:cNvSpPr>
            <a:spLocks noGrp="1"/>
          </p:cNvSpPr>
          <p:nvPr>
            <p:ph type="sldNum" sz="quarter" idx="10"/>
          </p:nvPr>
        </p:nvSpPr>
        <p:spPr/>
        <p:txBody>
          <a:bodyPr/>
          <a:lstStyle/>
          <a:p>
            <a:fld id="{75D27FB8-F929-4647-808B-B1AC217421B3}" type="slidenum">
              <a:rPr lang="en-GB" smtClean="0">
                <a:solidFill>
                  <a:prstClr val="black"/>
                </a:solidFill>
              </a:rPr>
              <a:pPr/>
              <a:t>13</a:t>
            </a:fld>
            <a:endParaRPr lang="en-GB">
              <a:solidFill>
                <a:prstClr val="black"/>
              </a:solidFil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baseline="0" smtClean="0"/>
          </a:p>
          <a:p>
            <a:endParaRPr lang="en-GB" baseline="0" smtClean="0"/>
          </a:p>
          <a:p>
            <a:endParaRPr lang="en-GB" baseline="0" smtClean="0"/>
          </a:p>
          <a:p>
            <a:endParaRPr lang="en-GB" baseline="0" smtClean="0"/>
          </a:p>
          <a:p>
            <a:endParaRPr lang="en-GB"/>
          </a:p>
        </p:txBody>
      </p:sp>
      <p:sp>
        <p:nvSpPr>
          <p:cNvPr id="4" name="Slide Number Placeholder 3"/>
          <p:cNvSpPr>
            <a:spLocks noGrp="1"/>
          </p:cNvSpPr>
          <p:nvPr>
            <p:ph type="sldNum" sz="quarter" idx="10"/>
          </p:nvPr>
        </p:nvSpPr>
        <p:spPr/>
        <p:txBody>
          <a:bodyPr/>
          <a:lstStyle/>
          <a:p>
            <a:fld id="{75D27FB8-F929-4647-808B-B1AC217421B3}" type="slidenum">
              <a:rPr lang="en-GB" smtClean="0">
                <a:solidFill>
                  <a:prstClr val="black"/>
                </a:solidFill>
              </a:rPr>
              <a:pPr/>
              <a:t>15</a:t>
            </a:fld>
            <a:endParaRPr lang="en-GB">
              <a:solidFill>
                <a:prstClr val="black"/>
              </a:solidFil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a:defRPr/>
            </a:pPr>
            <a:fld id="{54A89E04-822D-4E79-9473-527A29063285}" type="slidenum">
              <a:rPr lang="en-GB" smtClean="0">
                <a:solidFill>
                  <a:prstClr val="black"/>
                </a:solidFill>
              </a:rPr>
              <a:pPr>
                <a:defRPr/>
              </a:pPr>
              <a:t>18</a:t>
            </a:fld>
            <a:endParaRPr lang="en-GB">
              <a:solidFill>
                <a:prstClr val="black"/>
              </a:solidFill>
            </a:endParaRPr>
          </a:p>
        </p:txBody>
      </p:sp>
    </p:spTree>
    <p:extLst>
      <p:ext uri="{BB962C8B-B14F-4D97-AF65-F5344CB8AC3E}">
        <p14:creationId xmlns:p14="http://schemas.microsoft.com/office/powerpoint/2010/main" val="55952285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baseline="0" smtClean="0"/>
          </a:p>
          <a:p>
            <a:endParaRPr lang="en-GB" baseline="0" smtClean="0"/>
          </a:p>
          <a:p>
            <a:endParaRPr lang="en-GB" baseline="0" smtClean="0"/>
          </a:p>
          <a:p>
            <a:endParaRPr lang="en-GB" baseline="0" smtClean="0"/>
          </a:p>
          <a:p>
            <a:endParaRPr lang="en-GB"/>
          </a:p>
        </p:txBody>
      </p:sp>
      <p:sp>
        <p:nvSpPr>
          <p:cNvPr id="4" name="Slide Number Placeholder 3"/>
          <p:cNvSpPr>
            <a:spLocks noGrp="1"/>
          </p:cNvSpPr>
          <p:nvPr>
            <p:ph type="sldNum" sz="quarter" idx="10"/>
          </p:nvPr>
        </p:nvSpPr>
        <p:spPr/>
        <p:txBody>
          <a:bodyPr/>
          <a:lstStyle/>
          <a:p>
            <a:fld id="{75D27FB8-F929-4647-808B-B1AC217421B3}" type="slidenum">
              <a:rPr lang="en-GB" smtClean="0">
                <a:solidFill>
                  <a:prstClr val="black"/>
                </a:solidFill>
              </a:rPr>
              <a:pPr/>
              <a:t>19</a:t>
            </a:fld>
            <a:endParaRPr lang="en-GB">
              <a:solidFill>
                <a:prstClr val="black"/>
              </a:solidFil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31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GB" altLang="en-US" b="1" u="sng" dirty="0" smtClean="0"/>
              <a:t>Glossary should be restricted to SDMX-specific terminology</a:t>
            </a:r>
            <a:r>
              <a:rPr lang="en-GB" altLang="en-US" dirty="0" smtClean="0"/>
              <a:t>: this meant removing many terms with a general metadata character. The removed terms were passed on to a UNECE Modernisation Committee on Standards sub-group which will consider them for inclusion in a to-be-developed "General Metadata Glossary for Statistics".</a:t>
            </a:r>
            <a:endParaRPr lang="fr-BE" altLang="en-US" dirty="0" smtClean="0"/>
          </a:p>
          <a:p>
            <a:endParaRPr lang="en-GB" altLang="en-US" dirty="0" smtClean="0"/>
          </a:p>
          <a:p>
            <a:r>
              <a:rPr lang="en-GB" altLang="en-US" b="1" u="sng" dirty="0" smtClean="0"/>
              <a:t>The SDMX glossary should be the sole repository for SDMX terminology</a:t>
            </a:r>
            <a:r>
              <a:rPr lang="en-GB" altLang="en-US" dirty="0" smtClean="0"/>
              <a:t>. Over the years, some small and very specific satellite glossaries had been included in various SDMX documents (e.g. in the "Guidelines for SDMX Data Structure Definitions" or "Governance of commonly used SDMX metadata artefacts"), with the risk of generating contradictory terminologies. In addition cross-domain concepts have been fully integrated in the SDMX glossary and no longer disseminated as a distinct publication.</a:t>
            </a:r>
          </a:p>
          <a:p>
            <a:endParaRPr lang="fr-BE" altLang="en-US" dirty="0" smtClean="0"/>
          </a:p>
          <a:p>
            <a:r>
              <a:rPr lang="en-GB" altLang="en-US" b="1" u="sng" dirty="0" smtClean="0"/>
              <a:t>New SDMX methodological material has been made available</a:t>
            </a:r>
            <a:r>
              <a:rPr lang="en-GB" altLang="en-US" dirty="0" smtClean="0"/>
              <a:t>, be it under the form of technical standards or statistical guidelines. This new material contains new concepts and these should be added to the glossary. It should be noted that the glossary has been supplemented with a large number of SDMX technical terms.</a:t>
            </a:r>
          </a:p>
        </p:txBody>
      </p:sp>
      <p:sp>
        <p:nvSpPr>
          <p:cNvPr id="1331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r" eaLnBrk="0" fontAlgn="base" hangingPunct="0">
              <a:spcBef>
                <a:spcPct val="0"/>
              </a:spcBef>
              <a:spcAft>
                <a:spcPct val="0"/>
              </a:spcAft>
              <a:defRPr>
                <a:solidFill>
                  <a:schemeClr val="tx1"/>
                </a:solidFill>
                <a:latin typeface="Arial" charset="0"/>
              </a:defRPr>
            </a:lvl6pPr>
            <a:lvl7pPr marL="2971800" indent="-228600" algn="r" eaLnBrk="0" fontAlgn="base" hangingPunct="0">
              <a:spcBef>
                <a:spcPct val="0"/>
              </a:spcBef>
              <a:spcAft>
                <a:spcPct val="0"/>
              </a:spcAft>
              <a:defRPr>
                <a:solidFill>
                  <a:schemeClr val="tx1"/>
                </a:solidFill>
                <a:latin typeface="Arial" charset="0"/>
              </a:defRPr>
            </a:lvl7pPr>
            <a:lvl8pPr marL="3429000" indent="-228600" algn="r" eaLnBrk="0" fontAlgn="base" hangingPunct="0">
              <a:spcBef>
                <a:spcPct val="0"/>
              </a:spcBef>
              <a:spcAft>
                <a:spcPct val="0"/>
              </a:spcAft>
              <a:defRPr>
                <a:solidFill>
                  <a:schemeClr val="tx1"/>
                </a:solidFill>
                <a:latin typeface="Arial" charset="0"/>
              </a:defRPr>
            </a:lvl8pPr>
            <a:lvl9pPr marL="3886200" indent="-228600" algn="r" eaLnBrk="0" fontAlgn="base" hangingPunct="0">
              <a:spcBef>
                <a:spcPct val="0"/>
              </a:spcBef>
              <a:spcAft>
                <a:spcPct val="0"/>
              </a:spcAft>
              <a:defRPr>
                <a:solidFill>
                  <a:schemeClr val="tx1"/>
                </a:solidFill>
                <a:latin typeface="Arial" charset="0"/>
              </a:defRPr>
            </a:lvl9pPr>
          </a:lstStyle>
          <a:p>
            <a:pPr eaLnBrk="1" hangingPunct="1"/>
            <a:fld id="{1BCFDA29-487A-48FC-B0CA-0BF13E7FDA04}" type="slidenum">
              <a:rPr lang="en-GB" altLang="en-US" smtClean="0"/>
              <a:pPr eaLnBrk="1" hangingPunct="1"/>
              <a:t>22</a:t>
            </a:fld>
            <a:endParaRPr lang="en-GB" altLang="en-US" smtClean="0"/>
          </a:p>
        </p:txBody>
      </p:sp>
    </p:spTree>
    <p:extLst>
      <p:ext uri="{BB962C8B-B14F-4D97-AF65-F5344CB8AC3E}">
        <p14:creationId xmlns:p14="http://schemas.microsoft.com/office/powerpoint/2010/main" val="10474716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31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GB" altLang="en-US" b="1" u="sng" dirty="0" smtClean="0"/>
              <a:t>Glossary should be restricted to SDMX-specific terminology</a:t>
            </a:r>
            <a:r>
              <a:rPr lang="en-GB" altLang="en-US" dirty="0" smtClean="0"/>
              <a:t>: this meant removing many terms with a general metadata character. The removed terms were passed on to a UNECE Modernisation Committee on Standards sub-group which will consider them for inclusion in a to-be-developed "General Metadata Glossary for Statistics".</a:t>
            </a:r>
            <a:endParaRPr lang="fr-BE" altLang="en-US" dirty="0" smtClean="0"/>
          </a:p>
          <a:p>
            <a:endParaRPr lang="en-GB" altLang="en-US" dirty="0" smtClean="0"/>
          </a:p>
          <a:p>
            <a:r>
              <a:rPr lang="en-GB" altLang="en-US" b="1" u="sng" dirty="0" smtClean="0"/>
              <a:t>The SDMX glossary should be the sole repository for SDMX terminology</a:t>
            </a:r>
            <a:r>
              <a:rPr lang="en-GB" altLang="en-US" dirty="0" smtClean="0"/>
              <a:t>. Over the years, some small and very specific satellite glossaries had been included in various SDMX documents (e.g. in the "Guidelines for SDMX Data Structure Definitions" or "Governance of commonly used SDMX metadata artefacts"), with the risk of generating contradictory terminologies. In addition cross-domain concepts have been fully integrated in the SDMX glossary and no longer disseminated as a distinct publication.</a:t>
            </a:r>
          </a:p>
          <a:p>
            <a:endParaRPr lang="fr-BE" altLang="en-US" dirty="0" smtClean="0"/>
          </a:p>
          <a:p>
            <a:r>
              <a:rPr lang="en-GB" altLang="en-US" b="1" u="sng" dirty="0" smtClean="0"/>
              <a:t>New SDMX methodological material has been made available</a:t>
            </a:r>
            <a:r>
              <a:rPr lang="en-GB" altLang="en-US" dirty="0" smtClean="0"/>
              <a:t>, be it under the form of technical standards or statistical guidelines. This new material contains new concepts and these should be added to the glossary. It should be noted that the glossary has been supplemented with a large number of SDMX technical terms.</a:t>
            </a:r>
          </a:p>
        </p:txBody>
      </p:sp>
      <p:sp>
        <p:nvSpPr>
          <p:cNvPr id="1331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r" eaLnBrk="0" fontAlgn="base" hangingPunct="0">
              <a:spcBef>
                <a:spcPct val="0"/>
              </a:spcBef>
              <a:spcAft>
                <a:spcPct val="0"/>
              </a:spcAft>
              <a:defRPr>
                <a:solidFill>
                  <a:schemeClr val="tx1"/>
                </a:solidFill>
                <a:latin typeface="Arial" charset="0"/>
              </a:defRPr>
            </a:lvl6pPr>
            <a:lvl7pPr marL="2971800" indent="-228600" algn="r" eaLnBrk="0" fontAlgn="base" hangingPunct="0">
              <a:spcBef>
                <a:spcPct val="0"/>
              </a:spcBef>
              <a:spcAft>
                <a:spcPct val="0"/>
              </a:spcAft>
              <a:defRPr>
                <a:solidFill>
                  <a:schemeClr val="tx1"/>
                </a:solidFill>
                <a:latin typeface="Arial" charset="0"/>
              </a:defRPr>
            </a:lvl7pPr>
            <a:lvl8pPr marL="3429000" indent="-228600" algn="r" eaLnBrk="0" fontAlgn="base" hangingPunct="0">
              <a:spcBef>
                <a:spcPct val="0"/>
              </a:spcBef>
              <a:spcAft>
                <a:spcPct val="0"/>
              </a:spcAft>
              <a:defRPr>
                <a:solidFill>
                  <a:schemeClr val="tx1"/>
                </a:solidFill>
                <a:latin typeface="Arial" charset="0"/>
              </a:defRPr>
            </a:lvl8pPr>
            <a:lvl9pPr marL="3886200" indent="-228600" algn="r" eaLnBrk="0" fontAlgn="base" hangingPunct="0">
              <a:spcBef>
                <a:spcPct val="0"/>
              </a:spcBef>
              <a:spcAft>
                <a:spcPct val="0"/>
              </a:spcAft>
              <a:defRPr>
                <a:solidFill>
                  <a:schemeClr val="tx1"/>
                </a:solidFill>
                <a:latin typeface="Arial" charset="0"/>
              </a:defRPr>
            </a:lvl9pPr>
          </a:lstStyle>
          <a:p>
            <a:pPr eaLnBrk="1" hangingPunct="1"/>
            <a:fld id="{1BCFDA29-487A-48FC-B0CA-0BF13E7FDA04}" type="slidenum">
              <a:rPr lang="en-GB" altLang="en-US" smtClean="0"/>
              <a:pPr eaLnBrk="1" hangingPunct="1"/>
              <a:t>23</a:t>
            </a:fld>
            <a:endParaRPr lang="en-GB" altLang="en-US" smtClean="0"/>
          </a:p>
        </p:txBody>
      </p:sp>
    </p:spTree>
    <p:extLst>
      <p:ext uri="{BB962C8B-B14F-4D97-AF65-F5344CB8AC3E}">
        <p14:creationId xmlns:p14="http://schemas.microsoft.com/office/powerpoint/2010/main" val="10474716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These are the attributes</a:t>
            </a:r>
            <a:r>
              <a:rPr lang="en-GB" baseline="0" dirty="0" smtClean="0"/>
              <a:t> of the SDMX Glossary terms.  There should be at alignment where possible with the attributes in the metadata glossary.</a:t>
            </a:r>
          </a:p>
          <a:p>
            <a:endParaRPr lang="en-GB" dirty="0"/>
          </a:p>
        </p:txBody>
      </p:sp>
      <p:sp>
        <p:nvSpPr>
          <p:cNvPr id="4" name="Slide Number Placeholder 3"/>
          <p:cNvSpPr>
            <a:spLocks noGrp="1"/>
          </p:cNvSpPr>
          <p:nvPr>
            <p:ph type="sldNum" sz="quarter" idx="10"/>
          </p:nvPr>
        </p:nvSpPr>
        <p:spPr/>
        <p:txBody>
          <a:bodyPr/>
          <a:lstStyle/>
          <a:p>
            <a:pPr>
              <a:defRPr/>
            </a:pPr>
            <a:fld id="{54A89E04-822D-4E79-9473-527A29063285}" type="slidenum">
              <a:rPr lang="en-GB" smtClean="0"/>
              <a:pPr>
                <a:defRPr/>
              </a:pPr>
              <a:t>29</a:t>
            </a:fld>
            <a:endParaRPr lang="en-GB"/>
          </a:p>
        </p:txBody>
      </p:sp>
    </p:spTree>
    <p:extLst>
      <p:ext uri="{BB962C8B-B14F-4D97-AF65-F5344CB8AC3E}">
        <p14:creationId xmlns:p14="http://schemas.microsoft.com/office/powerpoint/2010/main" val="148404621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896938" y="739775"/>
            <a:ext cx="4924425" cy="3694113"/>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A834B863-424F-46C3-9AC6-4F1071016737}" type="slidenum">
              <a:rPr lang="en-GB" smtClean="0"/>
              <a:pPr>
                <a:defRPr/>
              </a:pPr>
              <a:t>31</a:t>
            </a:fld>
            <a:endParaRPr lang="en-GB"/>
          </a:p>
        </p:txBody>
      </p:sp>
    </p:spTree>
    <p:extLst>
      <p:ext uri="{BB962C8B-B14F-4D97-AF65-F5344CB8AC3E}">
        <p14:creationId xmlns:p14="http://schemas.microsoft.com/office/powerpoint/2010/main" val="52899592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Rectangle 5"/>
          <p:cNvSpPr>
            <a:spLocks noGrp="1" noChangeArrowheads="1"/>
          </p:cNvSpPr>
          <p:nvPr>
            <p:ph type="sldNum" sz="quarter" idx="10"/>
          </p:nvPr>
        </p:nvSpPr>
        <p:spPr>
          <a:ln/>
        </p:spPr>
        <p:txBody>
          <a:bodyPr/>
          <a:lstStyle>
            <a:lvl1pPr>
              <a:defRPr/>
            </a:lvl1pPr>
          </a:lstStyle>
          <a:p>
            <a:pPr>
              <a:defRPr/>
            </a:pPr>
            <a:fld id="{6F97326C-9136-43BD-B7FC-10DBEE6C0A5D}" type="slidenum">
              <a:rPr lang="en-GB"/>
              <a:pPr>
                <a:defRPr/>
              </a:pPr>
              <a:t>‹#›</a:t>
            </a:fld>
            <a:endParaRPr lang="en-GB"/>
          </a:p>
        </p:txBody>
      </p:sp>
      <p:sp>
        <p:nvSpPr>
          <p:cNvPr id="5" name="Rectangle 6"/>
          <p:cNvSpPr>
            <a:spLocks noGrp="1" noChangeArrowheads="1"/>
          </p:cNvSpPr>
          <p:nvPr>
            <p:ph type="dt" sz="half" idx="11"/>
          </p:nvPr>
        </p:nvSpPr>
        <p:spPr>
          <a:ln/>
        </p:spPr>
        <p:txBody>
          <a:bodyPr/>
          <a:lstStyle>
            <a:lvl1pPr>
              <a:defRPr/>
            </a:lvl1pPr>
          </a:lstStyle>
          <a:p>
            <a:pPr>
              <a:defRPr/>
            </a:pPr>
            <a:r>
              <a:rPr lang="en-US" smtClean="0"/>
              <a:t>28-30 September 2015</a:t>
            </a:r>
            <a:endParaRPr lang="en-GB" dirty="0"/>
          </a:p>
        </p:txBody>
      </p:sp>
      <p:sp>
        <p:nvSpPr>
          <p:cNvPr id="6" name="Rectangle 7"/>
          <p:cNvSpPr>
            <a:spLocks noGrp="1" noChangeArrowheads="1"/>
          </p:cNvSpPr>
          <p:nvPr>
            <p:ph type="ftr" sz="quarter" idx="12"/>
          </p:nvPr>
        </p:nvSpPr>
        <p:spPr>
          <a:ln/>
        </p:spPr>
        <p:txBody>
          <a:bodyPr/>
          <a:lstStyle>
            <a:lvl1pPr>
              <a:defRPr/>
            </a:lvl1pPr>
          </a:lstStyle>
          <a:p>
            <a:pPr>
              <a:defRPr/>
            </a:pPr>
            <a:r>
              <a:rPr lang="en-GB" dirty="0" smtClean="0"/>
              <a:t>SDMX Global Conference</a:t>
            </a:r>
            <a:endParaRPr lang="en-GB" dirty="0"/>
          </a:p>
        </p:txBody>
      </p:sp>
    </p:spTree>
  </p:cSld>
  <p:clrMapOvr>
    <a:masterClrMapping/>
  </p:clrMapOvr>
  <p:transition>
    <p:dissolve/>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prstGeom prst="rect">
            <a:avLst/>
          </a:prstGeo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GB"/>
          </a:p>
        </p:txBody>
      </p:sp>
    </p:spTree>
    <p:extLst>
      <p:ext uri="{BB962C8B-B14F-4D97-AF65-F5344CB8AC3E}">
        <p14:creationId xmlns:p14="http://schemas.microsoft.com/office/powerpoint/2010/main" val="2207957575"/>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Title Only">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2" cstate="print">
            <a:lum bright="75000" contrast="-81000"/>
          </a:blip>
          <a:srcRect/>
          <a:stretch>
            <a:fillRect/>
          </a:stretch>
        </p:blipFill>
        <p:spPr bwMode="auto">
          <a:xfrm>
            <a:off x="539552" y="620688"/>
            <a:ext cx="8280920" cy="4179398"/>
          </a:xfrm>
          <a:prstGeom prst="rect">
            <a:avLst/>
          </a:prstGeom>
          <a:ln w="9525">
            <a:noFill/>
            <a:miter lim="800000"/>
            <a:headEnd/>
            <a:tailEnd/>
          </a:ln>
          <a:scene3d>
            <a:camera prst="isometricTopUp"/>
            <a:lightRig rig="threePt" dir="t"/>
          </a:scene3d>
        </p:spPr>
      </p:pic>
      <p:sp>
        <p:nvSpPr>
          <p:cNvPr id="7" name="Title 1"/>
          <p:cNvSpPr>
            <a:spLocks noGrp="1"/>
          </p:cNvSpPr>
          <p:nvPr>
            <p:ph type="title"/>
          </p:nvPr>
        </p:nvSpPr>
        <p:spPr>
          <a:xfrm>
            <a:off x="457200" y="274638"/>
            <a:ext cx="8229600" cy="715962"/>
          </a:xfrm>
          <a:prstGeom prst="rect">
            <a:avLst/>
          </a:prstGeom>
        </p:spPr>
        <p:txBody>
          <a:bodyPr>
            <a:normAutofit/>
          </a:bodyPr>
          <a:lstStyle>
            <a:lvl1pPr algn="l" rtl="0" eaLnBrk="1" fontAlgn="base" hangingPunct="1">
              <a:spcBef>
                <a:spcPct val="0"/>
              </a:spcBef>
              <a:spcAft>
                <a:spcPct val="0"/>
              </a:spcAft>
              <a:defRPr lang="en-US" sz="3200" b="1" kern="1200" dirty="0">
                <a:solidFill>
                  <a:srgbClr val="0F5494"/>
                </a:solidFill>
                <a:latin typeface="Calibri" pitchFamily="34" charset="0"/>
                <a:ea typeface="+mn-ea"/>
                <a:cs typeface="Arial" charset="0"/>
              </a:defRPr>
            </a:lvl1pPr>
          </a:lstStyle>
          <a:p>
            <a:r>
              <a:rPr lang="en-US" smtClean="0"/>
              <a:t>Click to edit Master title style</a:t>
            </a:r>
            <a:endParaRPr lang="en-US" dirty="0"/>
          </a:p>
        </p:txBody>
      </p:sp>
      <p:pic>
        <p:nvPicPr>
          <p:cNvPr id="8" name="Picture 2" descr="C:\Users\grosfde\AppData\Local\Local Documents - no backup\Pictures\logo.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7978775" y="26988"/>
            <a:ext cx="1130300" cy="449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41963365"/>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pic>
        <p:nvPicPr>
          <p:cNvPr id="5" name="Picture 2"/>
          <p:cNvPicPr>
            <a:picLocks noChangeAspect="1" noChangeArrowheads="1"/>
          </p:cNvPicPr>
          <p:nvPr userDrawn="1"/>
        </p:nvPicPr>
        <p:blipFill>
          <a:blip r:embed="rId2" cstate="print">
            <a:lum bright="75000" contrast="-81000"/>
          </a:blip>
          <a:srcRect/>
          <a:stretch>
            <a:fillRect/>
          </a:stretch>
        </p:blipFill>
        <p:spPr bwMode="auto">
          <a:xfrm>
            <a:off x="539552" y="620688"/>
            <a:ext cx="8280920" cy="4179398"/>
          </a:xfrm>
          <a:prstGeom prst="rect">
            <a:avLst/>
          </a:prstGeom>
          <a:ln w="9525">
            <a:noFill/>
            <a:miter lim="800000"/>
            <a:headEnd/>
            <a:tailEnd/>
          </a:ln>
          <a:scene3d>
            <a:camera prst="isometricTopUp"/>
            <a:lightRig rig="threePt" dir="t"/>
          </a:scene3d>
        </p:spPr>
      </p:pic>
    </p:spTree>
    <p:extLst>
      <p:ext uri="{BB962C8B-B14F-4D97-AF65-F5344CB8AC3E}">
        <p14:creationId xmlns:p14="http://schemas.microsoft.com/office/powerpoint/2010/main" val="3856108835"/>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5"/>
          <p:cNvSpPr>
            <a:spLocks noGrp="1" noChangeArrowheads="1"/>
          </p:cNvSpPr>
          <p:nvPr>
            <p:ph type="sldNum" sz="quarter" idx="10"/>
          </p:nvPr>
        </p:nvSpPr>
        <p:spPr>
          <a:ln/>
        </p:spPr>
        <p:txBody>
          <a:bodyPr/>
          <a:lstStyle>
            <a:lvl1pPr>
              <a:defRPr/>
            </a:lvl1pPr>
          </a:lstStyle>
          <a:p>
            <a:pPr>
              <a:defRPr/>
            </a:pPr>
            <a:fld id="{BA2D3C06-AB64-465D-9B2A-624221E86B95}" type="slidenum">
              <a:rPr lang="en-GB"/>
              <a:pPr>
                <a:defRPr/>
              </a:pPr>
              <a:t>‹#›</a:t>
            </a:fld>
            <a:endParaRPr lang="en-GB"/>
          </a:p>
        </p:txBody>
      </p:sp>
      <p:sp>
        <p:nvSpPr>
          <p:cNvPr id="3" name="Rectangle 6"/>
          <p:cNvSpPr>
            <a:spLocks noGrp="1" noChangeArrowheads="1"/>
          </p:cNvSpPr>
          <p:nvPr>
            <p:ph type="dt" sz="half" idx="11"/>
          </p:nvPr>
        </p:nvSpPr>
        <p:spPr>
          <a:ln/>
        </p:spPr>
        <p:txBody>
          <a:bodyPr/>
          <a:lstStyle>
            <a:lvl1pPr>
              <a:defRPr/>
            </a:lvl1pPr>
          </a:lstStyle>
          <a:p>
            <a:pPr>
              <a:defRPr/>
            </a:pPr>
            <a:r>
              <a:rPr lang="en-US" smtClean="0"/>
              <a:t>28-30 September 2015</a:t>
            </a:r>
            <a:endParaRPr lang="en-GB" dirty="0"/>
          </a:p>
        </p:txBody>
      </p:sp>
      <p:sp>
        <p:nvSpPr>
          <p:cNvPr id="4" name="Rectangle 7"/>
          <p:cNvSpPr>
            <a:spLocks noGrp="1" noChangeArrowheads="1"/>
          </p:cNvSpPr>
          <p:nvPr>
            <p:ph type="ftr" sz="quarter" idx="12"/>
          </p:nvPr>
        </p:nvSpPr>
        <p:spPr>
          <a:ln/>
        </p:spPr>
        <p:txBody>
          <a:bodyPr/>
          <a:lstStyle>
            <a:lvl1pPr>
              <a:defRPr/>
            </a:lvl1pPr>
          </a:lstStyle>
          <a:p>
            <a:pPr>
              <a:defRPr/>
            </a:pPr>
            <a:r>
              <a:rPr lang="en-GB" smtClean="0"/>
              <a:t>SDMX Global Conference</a:t>
            </a:r>
            <a:endParaRPr lang="en-GB" dirty="0"/>
          </a:p>
        </p:txBody>
      </p:sp>
    </p:spTree>
  </p:cSld>
  <p:clrMapOvr>
    <a:masterClrMapping/>
  </p:clrMapOvr>
  <p:transition>
    <p:dissolv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prstGeom prst="rect">
            <a:avLst/>
          </a:prstGeom>
        </p:spPr>
        <p:txBody>
          <a:bodyPr>
            <a:normAutofit/>
          </a:bodyPr>
          <a:lstStyle>
            <a:lvl1pPr algn="ctr" rtl="0" fontAlgn="base">
              <a:spcBef>
                <a:spcPct val="0"/>
              </a:spcBef>
              <a:spcAft>
                <a:spcPct val="0"/>
              </a:spcAft>
              <a:defRPr lang="en-US" sz="3200" b="1" kern="1200" dirty="0">
                <a:solidFill>
                  <a:schemeClr val="tx2"/>
                </a:solidFill>
                <a:latin typeface="+mj-lt"/>
                <a:ea typeface="+mj-ea"/>
                <a:cs typeface="+mj-cs"/>
              </a:defRPr>
            </a:lvl1pPr>
          </a:lstStyle>
          <a:p>
            <a:r>
              <a:rPr lang="en-US" smtClean="0"/>
              <a:t>Click to edit Master title style</a:t>
            </a:r>
            <a:endParaRPr lang="en-US" dirty="0"/>
          </a:p>
        </p:txBody>
      </p:sp>
      <p:sp>
        <p:nvSpPr>
          <p:cNvPr id="10" name="TextBox 9"/>
          <p:cNvSpPr txBox="1">
            <a:spLocks noChangeArrowheads="1"/>
          </p:cNvSpPr>
          <p:nvPr userDrawn="1"/>
        </p:nvSpPr>
        <p:spPr>
          <a:xfrm>
            <a:off x="8686800" y="6553200"/>
            <a:ext cx="431800" cy="284163"/>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GB"/>
            </a:defPPr>
            <a:lvl1pPr algn="l" rtl="0" fontAlgn="base">
              <a:spcBef>
                <a:spcPct val="0"/>
              </a:spcBef>
              <a:spcAft>
                <a:spcPct val="0"/>
              </a:spcAft>
              <a:defRPr sz="7600" b="1" kern="1200">
                <a:solidFill>
                  <a:srgbClr val="FFD624"/>
                </a:solidFill>
                <a:latin typeface="Verdana" pitchFamily="34" charset="0"/>
                <a:ea typeface="+mn-ea"/>
                <a:cs typeface="Arial" charset="0"/>
              </a:defRPr>
            </a:lvl1pPr>
            <a:lvl2pPr marL="457200" algn="l" rtl="0" fontAlgn="base">
              <a:spcBef>
                <a:spcPct val="0"/>
              </a:spcBef>
              <a:spcAft>
                <a:spcPct val="0"/>
              </a:spcAft>
              <a:defRPr sz="7600" b="1" kern="1200">
                <a:solidFill>
                  <a:srgbClr val="FFD624"/>
                </a:solidFill>
                <a:latin typeface="Verdana" pitchFamily="34" charset="0"/>
                <a:ea typeface="+mn-ea"/>
                <a:cs typeface="Arial" charset="0"/>
              </a:defRPr>
            </a:lvl2pPr>
            <a:lvl3pPr marL="914400" algn="l" rtl="0" fontAlgn="base">
              <a:spcBef>
                <a:spcPct val="0"/>
              </a:spcBef>
              <a:spcAft>
                <a:spcPct val="0"/>
              </a:spcAft>
              <a:defRPr sz="7600" b="1" kern="1200">
                <a:solidFill>
                  <a:srgbClr val="FFD624"/>
                </a:solidFill>
                <a:latin typeface="Verdana" pitchFamily="34" charset="0"/>
                <a:ea typeface="+mn-ea"/>
                <a:cs typeface="Arial" charset="0"/>
              </a:defRPr>
            </a:lvl3pPr>
            <a:lvl4pPr marL="1371600" algn="l" rtl="0" fontAlgn="base">
              <a:spcBef>
                <a:spcPct val="0"/>
              </a:spcBef>
              <a:spcAft>
                <a:spcPct val="0"/>
              </a:spcAft>
              <a:defRPr sz="7600" b="1" kern="1200">
                <a:solidFill>
                  <a:srgbClr val="FFD624"/>
                </a:solidFill>
                <a:latin typeface="Verdana" pitchFamily="34" charset="0"/>
                <a:ea typeface="+mn-ea"/>
                <a:cs typeface="Arial" charset="0"/>
              </a:defRPr>
            </a:lvl4pPr>
            <a:lvl5pPr marL="1828800" algn="l" rtl="0" fontAlgn="base">
              <a:spcBef>
                <a:spcPct val="0"/>
              </a:spcBef>
              <a:spcAft>
                <a:spcPct val="0"/>
              </a:spcAft>
              <a:defRPr sz="7600" b="1" kern="1200">
                <a:solidFill>
                  <a:srgbClr val="FFD624"/>
                </a:solidFill>
                <a:latin typeface="Verdana" pitchFamily="34" charset="0"/>
                <a:ea typeface="+mn-ea"/>
                <a:cs typeface="Arial" charset="0"/>
              </a:defRPr>
            </a:lvl5pPr>
            <a:lvl6pPr marL="2286000" algn="l" defTabSz="914400" rtl="0" eaLnBrk="1" latinLnBrk="0" hangingPunct="1">
              <a:defRPr sz="7600" b="1" kern="1200">
                <a:solidFill>
                  <a:srgbClr val="FFD624"/>
                </a:solidFill>
                <a:latin typeface="Verdana" pitchFamily="34" charset="0"/>
                <a:ea typeface="+mn-ea"/>
                <a:cs typeface="Arial" charset="0"/>
              </a:defRPr>
            </a:lvl6pPr>
            <a:lvl7pPr marL="2743200" algn="l" defTabSz="914400" rtl="0" eaLnBrk="1" latinLnBrk="0" hangingPunct="1">
              <a:defRPr sz="7600" b="1" kern="1200">
                <a:solidFill>
                  <a:srgbClr val="FFD624"/>
                </a:solidFill>
                <a:latin typeface="Verdana" pitchFamily="34" charset="0"/>
                <a:ea typeface="+mn-ea"/>
                <a:cs typeface="Arial" charset="0"/>
              </a:defRPr>
            </a:lvl7pPr>
            <a:lvl8pPr marL="3200400" algn="l" defTabSz="914400" rtl="0" eaLnBrk="1" latinLnBrk="0" hangingPunct="1">
              <a:defRPr sz="7600" b="1" kern="1200">
                <a:solidFill>
                  <a:srgbClr val="FFD624"/>
                </a:solidFill>
                <a:latin typeface="Verdana" pitchFamily="34" charset="0"/>
                <a:ea typeface="+mn-ea"/>
                <a:cs typeface="Arial" charset="0"/>
              </a:defRPr>
            </a:lvl8pPr>
            <a:lvl9pPr marL="3657600" algn="l" defTabSz="914400" rtl="0" eaLnBrk="1" latinLnBrk="0" hangingPunct="1">
              <a:defRPr sz="7600" b="1" kern="1200">
                <a:solidFill>
                  <a:srgbClr val="FFD624"/>
                </a:solidFill>
                <a:latin typeface="Verdana" pitchFamily="34" charset="0"/>
                <a:ea typeface="+mn-ea"/>
                <a:cs typeface="Arial" charset="0"/>
              </a:defRPr>
            </a:lvl9pPr>
          </a:lstStyle>
          <a:p>
            <a:pPr>
              <a:defRPr/>
            </a:pPr>
            <a:fld id="{EF85C6D3-CE1A-49DA-BC4A-40C8D48A7551}" type="slidenum">
              <a:rPr lang="en-GB" sz="1000" b="0" smtClean="0">
                <a:solidFill>
                  <a:srgbClr val="0F5494"/>
                </a:solidFill>
                <a:latin typeface="Calibri"/>
              </a:rPr>
              <a:pPr>
                <a:defRPr/>
              </a:pPr>
              <a:t>‹#›</a:t>
            </a:fld>
            <a:endParaRPr lang="en-GB" sz="1000" b="0" dirty="0" smtClean="0">
              <a:solidFill>
                <a:srgbClr val="0F5494"/>
              </a:solidFill>
              <a:latin typeface="Calibri"/>
            </a:endParaRPr>
          </a:p>
          <a:p>
            <a:pPr>
              <a:defRPr/>
            </a:pPr>
            <a:endParaRPr lang="en-GB" sz="1000" b="0" dirty="0">
              <a:solidFill>
                <a:srgbClr val="0F5494"/>
              </a:solidFill>
              <a:latin typeface="Calibri"/>
            </a:endParaRPr>
          </a:p>
        </p:txBody>
      </p:sp>
      <p:pic>
        <p:nvPicPr>
          <p:cNvPr id="6" name="Picture 2" descr="C:\Users\grosfde\AppData\Local\Local Documents - no backup\Pictures\logo.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7978775" y="26988"/>
            <a:ext cx="1130300" cy="449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0211316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15962"/>
          </a:xfrm>
          <a:prstGeom prst="rect">
            <a:avLst/>
          </a:prstGeom>
        </p:spPr>
        <p:txBody>
          <a:bodyPr>
            <a:normAutofit/>
          </a:bodyPr>
          <a:lstStyle>
            <a:lvl1pPr algn="l" rtl="0" eaLnBrk="1" fontAlgn="base" hangingPunct="1">
              <a:spcBef>
                <a:spcPct val="0"/>
              </a:spcBef>
              <a:spcAft>
                <a:spcPct val="0"/>
              </a:spcAft>
              <a:defRPr lang="en-US" sz="3200" b="1" kern="1200" dirty="0">
                <a:solidFill>
                  <a:srgbClr val="0F5494"/>
                </a:solidFill>
                <a:latin typeface="Calibri" pitchFamily="34" charset="0"/>
                <a:ea typeface="+mn-ea"/>
                <a:cs typeface="Arial" charset="0"/>
              </a:defRPr>
            </a:lvl1pPr>
          </a:lstStyle>
          <a:p>
            <a:r>
              <a:rPr lang="en-US" smtClean="0"/>
              <a:t>Click to edit Master title style</a:t>
            </a:r>
            <a:endParaRPr lang="en-US" dirty="0"/>
          </a:p>
        </p:txBody>
      </p:sp>
      <p:sp>
        <p:nvSpPr>
          <p:cNvPr id="3" name="Content Placeholder 2"/>
          <p:cNvSpPr>
            <a:spLocks noGrp="1"/>
          </p:cNvSpPr>
          <p:nvPr>
            <p:ph idx="1"/>
          </p:nvPr>
        </p:nvSpPr>
        <p:spPr>
          <a:xfrm>
            <a:off x="457200" y="1128066"/>
            <a:ext cx="8229600" cy="5196534"/>
          </a:xfrm>
          <a:prstGeom prst="rect">
            <a:avLst/>
          </a:prstGeom>
        </p:spPr>
        <p:txBody>
          <a:bodyPr/>
          <a:lstStyle>
            <a:lvl1pPr marL="360000" indent="-360000" algn="l" rtl="0" eaLnBrk="0" fontAlgn="base" hangingPunct="0">
              <a:spcBef>
                <a:spcPct val="20000"/>
              </a:spcBef>
              <a:spcAft>
                <a:spcPct val="0"/>
              </a:spcAft>
              <a:buClr>
                <a:srgbClr val="0F5494"/>
              </a:buClr>
              <a:buFont typeface="Wingdings" pitchFamily="2" charset="2"/>
              <a:buChar char="Ø"/>
              <a:defRPr lang="en-US" sz="2000" b="1" kern="1200" dirty="0" smtClean="0">
                <a:solidFill>
                  <a:srgbClr val="0F5494"/>
                </a:solidFill>
                <a:latin typeface="Verdana" pitchFamily="34" charset="0"/>
                <a:ea typeface="+mn-ea"/>
                <a:cs typeface="Arial" charset="0"/>
              </a:defRPr>
            </a:lvl1pPr>
            <a:lvl2pPr marL="720000" indent="-270000">
              <a:buFont typeface="Arial" panose="020B0604020202020204" pitchFamily="34" charset="0"/>
              <a:buChar char="•"/>
              <a:defRPr lang="en-US" sz="1800" b="0" kern="1200" dirty="0" smtClean="0">
                <a:solidFill>
                  <a:srgbClr val="0F5494"/>
                </a:solidFill>
                <a:latin typeface="Verdana" pitchFamily="34" charset="0"/>
                <a:ea typeface="+mn-ea"/>
                <a:cs typeface="Arial" charset="0"/>
              </a:defRPr>
            </a:lvl2pPr>
            <a:lvl3pPr marL="1080000" indent="-270000">
              <a:buFont typeface="Courier New" panose="02070309020205020404" pitchFamily="49" charset="0"/>
              <a:buChar char="o"/>
              <a:defRPr lang="en-US" sz="1600" b="0" kern="1200" dirty="0" smtClean="0">
                <a:solidFill>
                  <a:srgbClr val="0F5494"/>
                </a:solidFill>
                <a:latin typeface="Verdana" pitchFamily="34" charset="0"/>
                <a:ea typeface="+mn-ea"/>
                <a:cs typeface="Arial" charset="0"/>
              </a:defRPr>
            </a:lvl3pPr>
            <a:lvl4pPr marL="1543050" indent="-285750">
              <a:buFont typeface="Wingdings" panose="05000000000000000000" pitchFamily="2" charset="2"/>
              <a:buChar char="§"/>
              <a:defRPr lang="en-US" sz="1400" b="0" kern="1200" dirty="0" smtClean="0">
                <a:solidFill>
                  <a:srgbClr val="0F5494"/>
                </a:solidFill>
                <a:latin typeface="Verdana" pitchFamily="34" charset="0"/>
                <a:ea typeface="+mn-ea"/>
                <a:cs typeface="Arial" charset="0"/>
              </a:defRPr>
            </a:lvl4pPr>
            <a:lvl5pPr marL="1440000" indent="-270000">
              <a:buFont typeface="Wingdings" panose="05000000000000000000" pitchFamily="2" charset="2"/>
              <a:buChar char="§"/>
              <a:defRPr lang="en-US" sz="1400" b="0" kern="1200" dirty="0" smtClean="0">
                <a:solidFill>
                  <a:srgbClr val="0F5494"/>
                </a:solidFill>
                <a:latin typeface="Verdana" pitchFamily="34" charset="0"/>
                <a:ea typeface="+mn-ea"/>
                <a:cs typeface="Arial"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
        <p:nvSpPr>
          <p:cNvPr id="8" name="TextBox 7"/>
          <p:cNvSpPr txBox="1">
            <a:spLocks noChangeArrowheads="1"/>
          </p:cNvSpPr>
          <p:nvPr userDrawn="1"/>
        </p:nvSpPr>
        <p:spPr>
          <a:xfrm>
            <a:off x="8686800" y="6553200"/>
            <a:ext cx="431800" cy="284163"/>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GB"/>
            </a:defPPr>
            <a:lvl1pPr algn="l" rtl="0" fontAlgn="base">
              <a:spcBef>
                <a:spcPct val="0"/>
              </a:spcBef>
              <a:spcAft>
                <a:spcPct val="0"/>
              </a:spcAft>
              <a:defRPr sz="7600" b="1" kern="1200">
                <a:solidFill>
                  <a:srgbClr val="FFD624"/>
                </a:solidFill>
                <a:latin typeface="Verdana" pitchFamily="34" charset="0"/>
                <a:ea typeface="+mn-ea"/>
                <a:cs typeface="Arial" charset="0"/>
              </a:defRPr>
            </a:lvl1pPr>
            <a:lvl2pPr marL="457200" algn="l" rtl="0" fontAlgn="base">
              <a:spcBef>
                <a:spcPct val="0"/>
              </a:spcBef>
              <a:spcAft>
                <a:spcPct val="0"/>
              </a:spcAft>
              <a:defRPr sz="7600" b="1" kern="1200">
                <a:solidFill>
                  <a:srgbClr val="FFD624"/>
                </a:solidFill>
                <a:latin typeface="Verdana" pitchFamily="34" charset="0"/>
                <a:ea typeface="+mn-ea"/>
                <a:cs typeface="Arial" charset="0"/>
              </a:defRPr>
            </a:lvl2pPr>
            <a:lvl3pPr marL="914400" algn="l" rtl="0" fontAlgn="base">
              <a:spcBef>
                <a:spcPct val="0"/>
              </a:spcBef>
              <a:spcAft>
                <a:spcPct val="0"/>
              </a:spcAft>
              <a:defRPr sz="7600" b="1" kern="1200">
                <a:solidFill>
                  <a:srgbClr val="FFD624"/>
                </a:solidFill>
                <a:latin typeface="Verdana" pitchFamily="34" charset="0"/>
                <a:ea typeface="+mn-ea"/>
                <a:cs typeface="Arial" charset="0"/>
              </a:defRPr>
            </a:lvl3pPr>
            <a:lvl4pPr marL="1371600" algn="l" rtl="0" fontAlgn="base">
              <a:spcBef>
                <a:spcPct val="0"/>
              </a:spcBef>
              <a:spcAft>
                <a:spcPct val="0"/>
              </a:spcAft>
              <a:defRPr sz="7600" b="1" kern="1200">
                <a:solidFill>
                  <a:srgbClr val="FFD624"/>
                </a:solidFill>
                <a:latin typeface="Verdana" pitchFamily="34" charset="0"/>
                <a:ea typeface="+mn-ea"/>
                <a:cs typeface="Arial" charset="0"/>
              </a:defRPr>
            </a:lvl4pPr>
            <a:lvl5pPr marL="1828800" algn="l" rtl="0" fontAlgn="base">
              <a:spcBef>
                <a:spcPct val="0"/>
              </a:spcBef>
              <a:spcAft>
                <a:spcPct val="0"/>
              </a:spcAft>
              <a:defRPr sz="7600" b="1" kern="1200">
                <a:solidFill>
                  <a:srgbClr val="FFD624"/>
                </a:solidFill>
                <a:latin typeface="Verdana" pitchFamily="34" charset="0"/>
                <a:ea typeface="+mn-ea"/>
                <a:cs typeface="Arial" charset="0"/>
              </a:defRPr>
            </a:lvl5pPr>
            <a:lvl6pPr marL="2286000" algn="l" defTabSz="914400" rtl="0" eaLnBrk="1" latinLnBrk="0" hangingPunct="1">
              <a:defRPr sz="7600" b="1" kern="1200">
                <a:solidFill>
                  <a:srgbClr val="FFD624"/>
                </a:solidFill>
                <a:latin typeface="Verdana" pitchFamily="34" charset="0"/>
                <a:ea typeface="+mn-ea"/>
                <a:cs typeface="Arial" charset="0"/>
              </a:defRPr>
            </a:lvl6pPr>
            <a:lvl7pPr marL="2743200" algn="l" defTabSz="914400" rtl="0" eaLnBrk="1" latinLnBrk="0" hangingPunct="1">
              <a:defRPr sz="7600" b="1" kern="1200">
                <a:solidFill>
                  <a:srgbClr val="FFD624"/>
                </a:solidFill>
                <a:latin typeface="Verdana" pitchFamily="34" charset="0"/>
                <a:ea typeface="+mn-ea"/>
                <a:cs typeface="Arial" charset="0"/>
              </a:defRPr>
            </a:lvl7pPr>
            <a:lvl8pPr marL="3200400" algn="l" defTabSz="914400" rtl="0" eaLnBrk="1" latinLnBrk="0" hangingPunct="1">
              <a:defRPr sz="7600" b="1" kern="1200">
                <a:solidFill>
                  <a:srgbClr val="FFD624"/>
                </a:solidFill>
                <a:latin typeface="Verdana" pitchFamily="34" charset="0"/>
                <a:ea typeface="+mn-ea"/>
                <a:cs typeface="Arial" charset="0"/>
              </a:defRPr>
            </a:lvl8pPr>
            <a:lvl9pPr marL="3657600" algn="l" defTabSz="914400" rtl="0" eaLnBrk="1" latinLnBrk="0" hangingPunct="1">
              <a:defRPr sz="7600" b="1" kern="1200">
                <a:solidFill>
                  <a:srgbClr val="FFD624"/>
                </a:solidFill>
                <a:latin typeface="Verdana" pitchFamily="34" charset="0"/>
                <a:ea typeface="+mn-ea"/>
                <a:cs typeface="Arial" charset="0"/>
              </a:defRPr>
            </a:lvl9pPr>
          </a:lstStyle>
          <a:p>
            <a:pPr>
              <a:defRPr/>
            </a:pPr>
            <a:fld id="{EF85C6D3-CE1A-49DA-BC4A-40C8D48A7551}" type="slidenum">
              <a:rPr lang="en-GB" sz="1000" b="0" smtClean="0">
                <a:solidFill>
                  <a:srgbClr val="0F5494"/>
                </a:solidFill>
                <a:latin typeface="Calibri"/>
              </a:rPr>
              <a:pPr>
                <a:defRPr/>
              </a:pPr>
              <a:t>‹#›</a:t>
            </a:fld>
            <a:endParaRPr lang="en-GB" sz="1000" b="0" dirty="0" smtClean="0">
              <a:solidFill>
                <a:srgbClr val="0F5494"/>
              </a:solidFill>
              <a:latin typeface="Calibri"/>
            </a:endParaRPr>
          </a:p>
          <a:p>
            <a:pPr>
              <a:defRPr/>
            </a:pPr>
            <a:endParaRPr lang="en-GB" sz="1000" b="0" dirty="0">
              <a:solidFill>
                <a:srgbClr val="0F5494"/>
              </a:solidFill>
              <a:latin typeface="Calibri"/>
            </a:endParaRPr>
          </a:p>
        </p:txBody>
      </p:sp>
      <p:pic>
        <p:nvPicPr>
          <p:cNvPr id="10" name="Picture 2" descr="C:\Users\grosfde\AppData\Local\Local Documents - no backup\Pictures\logo.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7978775" y="26988"/>
            <a:ext cx="1130300" cy="449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2"/>
          <p:cNvPicPr>
            <a:picLocks noChangeAspect="1" noChangeArrowheads="1"/>
          </p:cNvPicPr>
          <p:nvPr userDrawn="1"/>
        </p:nvPicPr>
        <p:blipFill>
          <a:blip r:embed="rId3" cstate="print">
            <a:lum bright="75000" contrast="-81000"/>
          </a:blip>
          <a:srcRect/>
          <a:stretch>
            <a:fillRect/>
          </a:stretch>
        </p:blipFill>
        <p:spPr bwMode="auto">
          <a:xfrm>
            <a:off x="539552" y="620688"/>
            <a:ext cx="8280920" cy="4179398"/>
          </a:xfrm>
          <a:prstGeom prst="rect">
            <a:avLst/>
          </a:prstGeom>
          <a:ln w="9525">
            <a:noFill/>
            <a:miter lim="800000"/>
            <a:headEnd/>
            <a:tailEnd/>
          </a:ln>
          <a:scene3d>
            <a:camera prst="isometricTopUp"/>
            <a:lightRig rig="threePt" dir="t"/>
          </a:scene3d>
        </p:spPr>
      </p:pic>
    </p:spTree>
    <p:extLst>
      <p:ext uri="{BB962C8B-B14F-4D97-AF65-F5344CB8AC3E}">
        <p14:creationId xmlns:p14="http://schemas.microsoft.com/office/powerpoint/2010/main" val="244289210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prstGeom prst="rect">
            <a:avLst/>
          </a:prstGeo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GB"/>
          </a:p>
        </p:txBody>
      </p:sp>
    </p:spTree>
    <p:extLst>
      <p:ext uri="{BB962C8B-B14F-4D97-AF65-F5344CB8AC3E}">
        <p14:creationId xmlns:p14="http://schemas.microsoft.com/office/powerpoint/2010/main" val="2744766458"/>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pic>
        <p:nvPicPr>
          <p:cNvPr id="5" name="Picture 2"/>
          <p:cNvPicPr>
            <a:picLocks noChangeAspect="1" noChangeArrowheads="1"/>
          </p:cNvPicPr>
          <p:nvPr userDrawn="1"/>
        </p:nvPicPr>
        <p:blipFill>
          <a:blip r:embed="rId2" cstate="print">
            <a:lum bright="75000" contrast="-81000"/>
          </a:blip>
          <a:srcRect/>
          <a:stretch>
            <a:fillRect/>
          </a:stretch>
        </p:blipFill>
        <p:spPr bwMode="auto">
          <a:xfrm>
            <a:off x="539552" y="620688"/>
            <a:ext cx="8280920" cy="4179398"/>
          </a:xfrm>
          <a:prstGeom prst="rect">
            <a:avLst/>
          </a:prstGeom>
          <a:ln w="9525">
            <a:noFill/>
            <a:miter lim="800000"/>
            <a:headEnd/>
            <a:tailEnd/>
          </a:ln>
          <a:scene3d>
            <a:camera prst="isometricTopUp"/>
            <a:lightRig rig="threePt" dir="t"/>
          </a:scene3d>
        </p:spPr>
      </p:pic>
    </p:spTree>
    <p:extLst>
      <p:ext uri="{BB962C8B-B14F-4D97-AF65-F5344CB8AC3E}">
        <p14:creationId xmlns:p14="http://schemas.microsoft.com/office/powerpoint/2010/main" val="3809575333"/>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Title Only">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2" cstate="print">
            <a:lum bright="75000" contrast="-81000"/>
          </a:blip>
          <a:srcRect/>
          <a:stretch>
            <a:fillRect/>
          </a:stretch>
        </p:blipFill>
        <p:spPr bwMode="auto">
          <a:xfrm>
            <a:off x="539552" y="620688"/>
            <a:ext cx="8280920" cy="4179398"/>
          </a:xfrm>
          <a:prstGeom prst="rect">
            <a:avLst/>
          </a:prstGeom>
          <a:ln w="9525">
            <a:noFill/>
            <a:miter lim="800000"/>
            <a:headEnd/>
            <a:tailEnd/>
          </a:ln>
          <a:scene3d>
            <a:camera prst="isometricTopUp"/>
            <a:lightRig rig="threePt" dir="t"/>
          </a:scene3d>
        </p:spPr>
      </p:pic>
      <p:sp>
        <p:nvSpPr>
          <p:cNvPr id="7" name="Title 1"/>
          <p:cNvSpPr>
            <a:spLocks noGrp="1"/>
          </p:cNvSpPr>
          <p:nvPr>
            <p:ph type="title"/>
          </p:nvPr>
        </p:nvSpPr>
        <p:spPr>
          <a:xfrm>
            <a:off x="457200" y="274638"/>
            <a:ext cx="8229600" cy="715962"/>
          </a:xfrm>
          <a:prstGeom prst="rect">
            <a:avLst/>
          </a:prstGeom>
        </p:spPr>
        <p:txBody>
          <a:bodyPr>
            <a:normAutofit/>
          </a:bodyPr>
          <a:lstStyle>
            <a:lvl1pPr algn="l" rtl="0" eaLnBrk="1" fontAlgn="base" hangingPunct="1">
              <a:spcBef>
                <a:spcPct val="0"/>
              </a:spcBef>
              <a:spcAft>
                <a:spcPct val="0"/>
              </a:spcAft>
              <a:defRPr lang="en-US" sz="3200" b="1" kern="1200" dirty="0">
                <a:solidFill>
                  <a:srgbClr val="0F5494"/>
                </a:solidFill>
                <a:latin typeface="Calibri" pitchFamily="34" charset="0"/>
                <a:ea typeface="+mn-ea"/>
                <a:cs typeface="Arial" charset="0"/>
              </a:defRPr>
            </a:lvl1pPr>
          </a:lstStyle>
          <a:p>
            <a:r>
              <a:rPr lang="en-US" smtClean="0"/>
              <a:t>Click to edit Master title style</a:t>
            </a:r>
            <a:endParaRPr lang="en-US" dirty="0"/>
          </a:p>
        </p:txBody>
      </p:sp>
      <p:pic>
        <p:nvPicPr>
          <p:cNvPr id="8" name="Picture 2" descr="C:\Users\grosfde\AppData\Local\Local Documents - no backup\Pictures\logo.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7978775" y="26988"/>
            <a:ext cx="1130300" cy="449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9266933"/>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prstGeom prst="rect">
            <a:avLst/>
          </a:prstGeom>
        </p:spPr>
        <p:txBody>
          <a:bodyPr>
            <a:normAutofit/>
          </a:bodyPr>
          <a:lstStyle>
            <a:lvl1pPr algn="ctr" rtl="0" fontAlgn="base">
              <a:spcBef>
                <a:spcPct val="0"/>
              </a:spcBef>
              <a:spcAft>
                <a:spcPct val="0"/>
              </a:spcAft>
              <a:defRPr lang="en-US" sz="3200" b="1" kern="1200" dirty="0">
                <a:solidFill>
                  <a:schemeClr val="tx2"/>
                </a:solidFill>
                <a:latin typeface="+mj-lt"/>
                <a:ea typeface="+mj-ea"/>
                <a:cs typeface="+mj-cs"/>
              </a:defRPr>
            </a:lvl1pPr>
          </a:lstStyle>
          <a:p>
            <a:r>
              <a:rPr lang="en-US" smtClean="0"/>
              <a:t>Click to edit Master title style</a:t>
            </a:r>
            <a:endParaRPr lang="en-US" dirty="0"/>
          </a:p>
        </p:txBody>
      </p:sp>
      <p:pic>
        <p:nvPicPr>
          <p:cNvPr id="6" name="Picture 2" descr="C:\Users\grosfde\AppData\Local\Local Documents - no backup\Pictures\logo.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7978775" y="26988"/>
            <a:ext cx="1130300" cy="449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0544495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15962"/>
          </a:xfrm>
          <a:prstGeom prst="rect">
            <a:avLst/>
          </a:prstGeom>
        </p:spPr>
        <p:txBody>
          <a:bodyPr>
            <a:normAutofit/>
          </a:bodyPr>
          <a:lstStyle>
            <a:lvl1pPr algn="l" rtl="0" eaLnBrk="1" fontAlgn="base" hangingPunct="1">
              <a:spcBef>
                <a:spcPct val="0"/>
              </a:spcBef>
              <a:spcAft>
                <a:spcPct val="0"/>
              </a:spcAft>
              <a:defRPr lang="en-US" sz="3200" b="1" kern="1200" dirty="0">
                <a:solidFill>
                  <a:srgbClr val="0F5494"/>
                </a:solidFill>
                <a:latin typeface="Calibri" pitchFamily="34" charset="0"/>
                <a:ea typeface="+mn-ea"/>
                <a:cs typeface="Arial" charset="0"/>
              </a:defRPr>
            </a:lvl1pPr>
          </a:lstStyle>
          <a:p>
            <a:r>
              <a:rPr lang="en-US" smtClean="0"/>
              <a:t>Click to edit Master title style</a:t>
            </a:r>
            <a:endParaRPr lang="en-US" dirty="0"/>
          </a:p>
        </p:txBody>
      </p:sp>
      <p:sp>
        <p:nvSpPr>
          <p:cNvPr id="3" name="Content Placeholder 2"/>
          <p:cNvSpPr>
            <a:spLocks noGrp="1"/>
          </p:cNvSpPr>
          <p:nvPr>
            <p:ph idx="1"/>
          </p:nvPr>
        </p:nvSpPr>
        <p:spPr>
          <a:xfrm>
            <a:off x="457200" y="1128066"/>
            <a:ext cx="8229600" cy="5196534"/>
          </a:xfrm>
          <a:prstGeom prst="rect">
            <a:avLst/>
          </a:prstGeom>
        </p:spPr>
        <p:txBody>
          <a:bodyPr/>
          <a:lstStyle>
            <a:lvl1pPr marL="360000" indent="-360000" algn="l" rtl="0" eaLnBrk="0" fontAlgn="base" hangingPunct="0">
              <a:spcBef>
                <a:spcPct val="20000"/>
              </a:spcBef>
              <a:spcAft>
                <a:spcPct val="0"/>
              </a:spcAft>
              <a:buClr>
                <a:srgbClr val="0F5494"/>
              </a:buClr>
              <a:buFont typeface="Wingdings" pitchFamily="2" charset="2"/>
              <a:buChar char="Ø"/>
              <a:defRPr lang="en-US" sz="2000" b="1" kern="1200" dirty="0" smtClean="0">
                <a:solidFill>
                  <a:srgbClr val="0F5494"/>
                </a:solidFill>
                <a:latin typeface="Verdana" pitchFamily="34" charset="0"/>
                <a:ea typeface="+mn-ea"/>
                <a:cs typeface="Arial" charset="0"/>
              </a:defRPr>
            </a:lvl1pPr>
            <a:lvl2pPr marL="720000" indent="-270000">
              <a:buFont typeface="Arial" panose="020B0604020202020204" pitchFamily="34" charset="0"/>
              <a:buChar char="•"/>
              <a:defRPr lang="en-US" sz="1800" b="0" kern="1200" dirty="0" smtClean="0">
                <a:solidFill>
                  <a:srgbClr val="0F5494"/>
                </a:solidFill>
                <a:latin typeface="Verdana" pitchFamily="34" charset="0"/>
                <a:ea typeface="+mn-ea"/>
                <a:cs typeface="Arial" charset="0"/>
              </a:defRPr>
            </a:lvl2pPr>
            <a:lvl3pPr marL="1080000" indent="-270000">
              <a:buFont typeface="Courier New" panose="02070309020205020404" pitchFamily="49" charset="0"/>
              <a:buChar char="o"/>
              <a:defRPr lang="en-US" sz="1600" b="0" kern="1200" dirty="0" smtClean="0">
                <a:solidFill>
                  <a:srgbClr val="0F5494"/>
                </a:solidFill>
                <a:latin typeface="Verdana" pitchFamily="34" charset="0"/>
                <a:ea typeface="+mn-ea"/>
                <a:cs typeface="Arial" charset="0"/>
              </a:defRPr>
            </a:lvl3pPr>
            <a:lvl4pPr marL="1543050" indent="-285750">
              <a:buFont typeface="Wingdings" panose="05000000000000000000" pitchFamily="2" charset="2"/>
              <a:buChar char="§"/>
              <a:defRPr lang="en-US" sz="1400" b="0" kern="1200" dirty="0" smtClean="0">
                <a:solidFill>
                  <a:srgbClr val="0F5494"/>
                </a:solidFill>
                <a:latin typeface="Verdana" pitchFamily="34" charset="0"/>
                <a:ea typeface="+mn-ea"/>
                <a:cs typeface="Arial" charset="0"/>
              </a:defRPr>
            </a:lvl4pPr>
            <a:lvl5pPr marL="1440000" indent="-270000">
              <a:buFont typeface="Wingdings" panose="05000000000000000000" pitchFamily="2" charset="2"/>
              <a:buChar char="§"/>
              <a:defRPr lang="en-US" sz="1400" b="0" kern="1200" dirty="0" smtClean="0">
                <a:solidFill>
                  <a:srgbClr val="0F5494"/>
                </a:solidFill>
                <a:latin typeface="Verdana" pitchFamily="34" charset="0"/>
                <a:ea typeface="+mn-ea"/>
                <a:cs typeface="Arial"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
        <p:nvSpPr>
          <p:cNvPr id="8" name="TextBox 7"/>
          <p:cNvSpPr txBox="1">
            <a:spLocks noChangeArrowheads="1"/>
          </p:cNvSpPr>
          <p:nvPr userDrawn="1"/>
        </p:nvSpPr>
        <p:spPr>
          <a:xfrm>
            <a:off x="8686800" y="6553200"/>
            <a:ext cx="431800" cy="284163"/>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GB"/>
            </a:defPPr>
            <a:lvl1pPr algn="l" rtl="0" fontAlgn="base">
              <a:spcBef>
                <a:spcPct val="0"/>
              </a:spcBef>
              <a:spcAft>
                <a:spcPct val="0"/>
              </a:spcAft>
              <a:defRPr sz="7600" b="1" kern="1200">
                <a:solidFill>
                  <a:srgbClr val="FFD624"/>
                </a:solidFill>
                <a:latin typeface="Verdana" pitchFamily="34" charset="0"/>
                <a:ea typeface="+mn-ea"/>
                <a:cs typeface="Arial" charset="0"/>
              </a:defRPr>
            </a:lvl1pPr>
            <a:lvl2pPr marL="457200" algn="l" rtl="0" fontAlgn="base">
              <a:spcBef>
                <a:spcPct val="0"/>
              </a:spcBef>
              <a:spcAft>
                <a:spcPct val="0"/>
              </a:spcAft>
              <a:defRPr sz="7600" b="1" kern="1200">
                <a:solidFill>
                  <a:srgbClr val="FFD624"/>
                </a:solidFill>
                <a:latin typeface="Verdana" pitchFamily="34" charset="0"/>
                <a:ea typeface="+mn-ea"/>
                <a:cs typeface="Arial" charset="0"/>
              </a:defRPr>
            </a:lvl2pPr>
            <a:lvl3pPr marL="914400" algn="l" rtl="0" fontAlgn="base">
              <a:spcBef>
                <a:spcPct val="0"/>
              </a:spcBef>
              <a:spcAft>
                <a:spcPct val="0"/>
              </a:spcAft>
              <a:defRPr sz="7600" b="1" kern="1200">
                <a:solidFill>
                  <a:srgbClr val="FFD624"/>
                </a:solidFill>
                <a:latin typeface="Verdana" pitchFamily="34" charset="0"/>
                <a:ea typeface="+mn-ea"/>
                <a:cs typeface="Arial" charset="0"/>
              </a:defRPr>
            </a:lvl3pPr>
            <a:lvl4pPr marL="1371600" algn="l" rtl="0" fontAlgn="base">
              <a:spcBef>
                <a:spcPct val="0"/>
              </a:spcBef>
              <a:spcAft>
                <a:spcPct val="0"/>
              </a:spcAft>
              <a:defRPr sz="7600" b="1" kern="1200">
                <a:solidFill>
                  <a:srgbClr val="FFD624"/>
                </a:solidFill>
                <a:latin typeface="Verdana" pitchFamily="34" charset="0"/>
                <a:ea typeface="+mn-ea"/>
                <a:cs typeface="Arial" charset="0"/>
              </a:defRPr>
            </a:lvl4pPr>
            <a:lvl5pPr marL="1828800" algn="l" rtl="0" fontAlgn="base">
              <a:spcBef>
                <a:spcPct val="0"/>
              </a:spcBef>
              <a:spcAft>
                <a:spcPct val="0"/>
              </a:spcAft>
              <a:defRPr sz="7600" b="1" kern="1200">
                <a:solidFill>
                  <a:srgbClr val="FFD624"/>
                </a:solidFill>
                <a:latin typeface="Verdana" pitchFamily="34" charset="0"/>
                <a:ea typeface="+mn-ea"/>
                <a:cs typeface="Arial" charset="0"/>
              </a:defRPr>
            </a:lvl5pPr>
            <a:lvl6pPr marL="2286000" algn="l" defTabSz="914400" rtl="0" eaLnBrk="1" latinLnBrk="0" hangingPunct="1">
              <a:defRPr sz="7600" b="1" kern="1200">
                <a:solidFill>
                  <a:srgbClr val="FFD624"/>
                </a:solidFill>
                <a:latin typeface="Verdana" pitchFamily="34" charset="0"/>
                <a:ea typeface="+mn-ea"/>
                <a:cs typeface="Arial" charset="0"/>
              </a:defRPr>
            </a:lvl6pPr>
            <a:lvl7pPr marL="2743200" algn="l" defTabSz="914400" rtl="0" eaLnBrk="1" latinLnBrk="0" hangingPunct="1">
              <a:defRPr sz="7600" b="1" kern="1200">
                <a:solidFill>
                  <a:srgbClr val="FFD624"/>
                </a:solidFill>
                <a:latin typeface="Verdana" pitchFamily="34" charset="0"/>
                <a:ea typeface="+mn-ea"/>
                <a:cs typeface="Arial" charset="0"/>
              </a:defRPr>
            </a:lvl7pPr>
            <a:lvl8pPr marL="3200400" algn="l" defTabSz="914400" rtl="0" eaLnBrk="1" latinLnBrk="0" hangingPunct="1">
              <a:defRPr sz="7600" b="1" kern="1200">
                <a:solidFill>
                  <a:srgbClr val="FFD624"/>
                </a:solidFill>
                <a:latin typeface="Verdana" pitchFamily="34" charset="0"/>
                <a:ea typeface="+mn-ea"/>
                <a:cs typeface="Arial" charset="0"/>
              </a:defRPr>
            </a:lvl8pPr>
            <a:lvl9pPr marL="3657600" algn="l" defTabSz="914400" rtl="0" eaLnBrk="1" latinLnBrk="0" hangingPunct="1">
              <a:defRPr sz="7600" b="1" kern="1200">
                <a:solidFill>
                  <a:srgbClr val="FFD624"/>
                </a:solidFill>
                <a:latin typeface="Verdana" pitchFamily="34" charset="0"/>
                <a:ea typeface="+mn-ea"/>
                <a:cs typeface="Arial" charset="0"/>
              </a:defRPr>
            </a:lvl9pPr>
          </a:lstStyle>
          <a:p>
            <a:pPr>
              <a:defRPr/>
            </a:pPr>
            <a:fld id="{EF85C6D3-CE1A-49DA-BC4A-40C8D48A7551}" type="slidenum">
              <a:rPr lang="en-GB" sz="1000" b="0" smtClean="0">
                <a:solidFill>
                  <a:srgbClr val="0F5494"/>
                </a:solidFill>
                <a:latin typeface="Calibri"/>
              </a:rPr>
              <a:pPr>
                <a:defRPr/>
              </a:pPr>
              <a:t>‹#›</a:t>
            </a:fld>
            <a:endParaRPr lang="en-GB" sz="1000" b="0" dirty="0" smtClean="0">
              <a:solidFill>
                <a:srgbClr val="0F5494"/>
              </a:solidFill>
              <a:latin typeface="Calibri"/>
            </a:endParaRPr>
          </a:p>
          <a:p>
            <a:pPr>
              <a:defRPr/>
            </a:pPr>
            <a:endParaRPr lang="en-GB" sz="1000" b="0" dirty="0">
              <a:solidFill>
                <a:srgbClr val="0F5494"/>
              </a:solidFill>
              <a:latin typeface="Calibri"/>
            </a:endParaRPr>
          </a:p>
        </p:txBody>
      </p:sp>
      <p:pic>
        <p:nvPicPr>
          <p:cNvPr id="10" name="Picture 2" descr="C:\Users\grosfde\AppData\Local\Local Documents - no backup\Pictures\logo.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7978775" y="26988"/>
            <a:ext cx="1130300" cy="449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2"/>
          <p:cNvPicPr>
            <a:picLocks noChangeAspect="1" noChangeArrowheads="1"/>
          </p:cNvPicPr>
          <p:nvPr userDrawn="1"/>
        </p:nvPicPr>
        <p:blipFill>
          <a:blip r:embed="rId3" cstate="print">
            <a:lum bright="75000" contrast="-81000"/>
          </a:blip>
          <a:srcRect/>
          <a:stretch>
            <a:fillRect/>
          </a:stretch>
        </p:blipFill>
        <p:spPr bwMode="auto">
          <a:xfrm>
            <a:off x="539552" y="620688"/>
            <a:ext cx="8280920" cy="4179398"/>
          </a:xfrm>
          <a:prstGeom prst="rect">
            <a:avLst/>
          </a:prstGeom>
          <a:ln w="9525">
            <a:noFill/>
            <a:miter lim="800000"/>
            <a:headEnd/>
            <a:tailEnd/>
          </a:ln>
          <a:scene3d>
            <a:camera prst="isometricTopUp"/>
            <a:lightRig rig="threePt" dir="t"/>
          </a:scene3d>
        </p:spPr>
      </p:pic>
    </p:spTree>
    <p:extLst>
      <p:ext uri="{BB962C8B-B14F-4D97-AF65-F5344CB8AC3E}">
        <p14:creationId xmlns:p14="http://schemas.microsoft.com/office/powerpoint/2010/main" val="285334653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jpeg"/><Relationship Id="rId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theme" Target="../theme/theme2.xml"/><Relationship Id="rId5" Type="http://schemas.openxmlformats.org/officeDocument/2006/relationships/slideLayout" Target="../slideLayouts/slideLayout7.xml"/><Relationship Id="rId4" Type="http://schemas.openxmlformats.org/officeDocument/2006/relationships/slideLayout" Target="../slideLayouts/slideLayout6.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0.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theme" Target="../theme/theme3.xml"/><Relationship Id="rId5" Type="http://schemas.openxmlformats.org/officeDocument/2006/relationships/slideLayout" Target="../slideLayouts/slideLayout12.xml"/><Relationship Id="rId4"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4" cstate="print">
            <a:lum bright="76000" contrast="-64000"/>
          </a:blip>
          <a:srcRect/>
          <a:stretch>
            <a:fillRect/>
          </a:stretch>
        </p:blipFill>
        <p:spPr bwMode="auto">
          <a:xfrm>
            <a:off x="1835150" y="1557338"/>
            <a:ext cx="5513388" cy="3651250"/>
          </a:xfrm>
          <a:prstGeom prst="rect">
            <a:avLst/>
          </a:prstGeom>
          <a:noFill/>
          <a:ln w="9525">
            <a:noFill/>
            <a:miter lim="800000"/>
            <a:headEnd/>
            <a:tailEnd/>
          </a:ln>
        </p:spPr>
      </p:pic>
      <p:sp>
        <p:nvSpPr>
          <p:cNvPr id="1027" name="Rectangle 3"/>
          <p:cNvSpPr>
            <a:spLocks noGrp="1" noChangeArrowheads="1"/>
          </p:cNvSpPr>
          <p:nvPr>
            <p:ph type="title"/>
          </p:nvPr>
        </p:nvSpPr>
        <p:spPr bwMode="auto">
          <a:xfrm>
            <a:off x="2411413" y="274638"/>
            <a:ext cx="6275387" cy="633412"/>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GB" smtClean="0"/>
              <a:t>Click to edit Master title style</a:t>
            </a:r>
          </a:p>
        </p:txBody>
      </p:sp>
      <p:sp>
        <p:nvSpPr>
          <p:cNvPr id="1028" name="Rectangle 4"/>
          <p:cNvSpPr>
            <a:spLocks noGrp="1" noChangeArrowheads="1"/>
          </p:cNvSpPr>
          <p:nvPr>
            <p:ph type="body" idx="1"/>
          </p:nvPr>
        </p:nvSpPr>
        <p:spPr bwMode="auto">
          <a:xfrm>
            <a:off x="395288" y="1268413"/>
            <a:ext cx="8229600" cy="475297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GB" dirty="0" smtClean="0"/>
              <a:t>Click to edit Master text styles</a:t>
            </a:r>
          </a:p>
          <a:p>
            <a:pPr lvl="1"/>
            <a:r>
              <a:rPr lang="en-GB" dirty="0" smtClean="0"/>
              <a:t>Second level</a:t>
            </a:r>
          </a:p>
          <a:p>
            <a:pPr lvl="2"/>
            <a:r>
              <a:rPr lang="en-GB" dirty="0" smtClean="0"/>
              <a:t>Third level</a:t>
            </a:r>
          </a:p>
          <a:p>
            <a:pPr lvl="3"/>
            <a:r>
              <a:rPr lang="en-GB" dirty="0" smtClean="0"/>
              <a:t>Fourth level</a:t>
            </a:r>
          </a:p>
          <a:p>
            <a:pPr lvl="4"/>
            <a:r>
              <a:rPr lang="en-GB" dirty="0" smtClean="0"/>
              <a:t>Fifth level</a:t>
            </a:r>
          </a:p>
        </p:txBody>
      </p:sp>
      <p:sp>
        <p:nvSpPr>
          <p:cNvPr id="22533" name="Rectangle 5"/>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solidFill>
                  <a:srgbClr val="6C7E82"/>
                </a:solidFill>
              </a:defRPr>
            </a:lvl1pPr>
          </a:lstStyle>
          <a:p>
            <a:pPr>
              <a:defRPr/>
            </a:pPr>
            <a:fld id="{5406D723-B6BE-469C-9D10-EBF52FC9BB44}" type="slidenum">
              <a:rPr lang="en-GB"/>
              <a:pPr>
                <a:defRPr/>
              </a:pPr>
              <a:t>‹#›</a:t>
            </a:fld>
            <a:endParaRPr lang="en-GB" dirty="0"/>
          </a:p>
        </p:txBody>
      </p:sp>
      <p:sp>
        <p:nvSpPr>
          <p:cNvPr id="22534" name="Rectangle 6"/>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200">
                <a:solidFill>
                  <a:srgbClr val="6C7E82"/>
                </a:solidFill>
              </a:defRPr>
            </a:lvl1pPr>
          </a:lstStyle>
          <a:p>
            <a:pPr>
              <a:defRPr/>
            </a:pPr>
            <a:r>
              <a:rPr lang="en-US" smtClean="0"/>
              <a:t>28-30 September 2015</a:t>
            </a:r>
            <a:endParaRPr lang="en-GB" dirty="0"/>
          </a:p>
        </p:txBody>
      </p:sp>
      <p:sp>
        <p:nvSpPr>
          <p:cNvPr id="22535" name="Rectangle 7"/>
          <p:cNvSpPr>
            <a:spLocks noGrp="1" noChangeArrowheads="1"/>
          </p:cNvSpPr>
          <p:nvPr>
            <p:ph type="ftr" sz="quarter" idx="3"/>
          </p:nvPr>
        </p:nvSpPr>
        <p:spPr bwMode="auto">
          <a:xfrm>
            <a:off x="2916238" y="6237288"/>
            <a:ext cx="3240087"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200">
                <a:solidFill>
                  <a:srgbClr val="6C7E82"/>
                </a:solidFill>
              </a:defRPr>
            </a:lvl1pPr>
          </a:lstStyle>
          <a:p>
            <a:pPr>
              <a:defRPr/>
            </a:pPr>
            <a:r>
              <a:rPr lang="en-GB" smtClean="0"/>
              <a:t>SDMX Global Conference</a:t>
            </a:r>
            <a:endParaRPr lang="en-GB" dirty="0"/>
          </a:p>
        </p:txBody>
      </p:sp>
      <p:pic>
        <p:nvPicPr>
          <p:cNvPr id="1032" name="Picture 8"/>
          <p:cNvPicPr>
            <a:picLocks noChangeAspect="1" noChangeArrowheads="1"/>
          </p:cNvPicPr>
          <p:nvPr/>
        </p:nvPicPr>
        <p:blipFill>
          <a:blip r:embed="rId5" cstate="print"/>
          <a:srcRect/>
          <a:stretch>
            <a:fillRect/>
          </a:stretch>
        </p:blipFill>
        <p:spPr bwMode="auto">
          <a:xfrm>
            <a:off x="468313" y="260350"/>
            <a:ext cx="1639887" cy="609600"/>
          </a:xfrm>
          <a:prstGeom prst="rect">
            <a:avLst/>
          </a:prstGeom>
          <a:noFill/>
          <a:ln w="9525">
            <a:noFill/>
            <a:miter lim="800000"/>
            <a:headEnd/>
            <a:tailEnd/>
          </a:ln>
        </p:spPr>
      </p:pic>
      <p:sp>
        <p:nvSpPr>
          <p:cNvPr id="22537" name="Line 9"/>
          <p:cNvSpPr>
            <a:spLocks noChangeShapeType="1"/>
          </p:cNvSpPr>
          <p:nvPr/>
        </p:nvSpPr>
        <p:spPr bwMode="auto">
          <a:xfrm>
            <a:off x="468313" y="6237288"/>
            <a:ext cx="8207375" cy="0"/>
          </a:xfrm>
          <a:prstGeom prst="line">
            <a:avLst/>
          </a:prstGeom>
          <a:noFill/>
          <a:ln w="19050">
            <a:solidFill>
              <a:srgbClr val="6C7E82"/>
            </a:solidFill>
            <a:round/>
            <a:headEnd/>
            <a:tailEnd/>
          </a:ln>
          <a:effectLst/>
        </p:spPr>
        <p:txBody>
          <a:bodyPr/>
          <a:lstStyle/>
          <a:p>
            <a:pPr algn="l">
              <a:defRPr/>
            </a:pPr>
            <a:endParaRPr lang="en-US"/>
          </a:p>
        </p:txBody>
      </p:sp>
      <p:sp>
        <p:nvSpPr>
          <p:cNvPr id="22538" name="Line 10"/>
          <p:cNvSpPr>
            <a:spLocks noChangeShapeType="1"/>
          </p:cNvSpPr>
          <p:nvPr/>
        </p:nvSpPr>
        <p:spPr bwMode="auto">
          <a:xfrm>
            <a:off x="468313" y="981075"/>
            <a:ext cx="8207375" cy="0"/>
          </a:xfrm>
          <a:prstGeom prst="line">
            <a:avLst/>
          </a:prstGeom>
          <a:noFill/>
          <a:ln w="15875">
            <a:solidFill>
              <a:srgbClr val="6C7E82"/>
            </a:solidFill>
            <a:round/>
            <a:headEnd/>
            <a:tailEnd/>
          </a:ln>
          <a:effectLst/>
        </p:spPr>
        <p:txBody>
          <a:bodyPr/>
          <a:lstStyle/>
          <a:p>
            <a:pPr algn="l">
              <a:defRPr/>
            </a:pPr>
            <a:endParaRPr lang="en-US"/>
          </a:p>
        </p:txBody>
      </p:sp>
    </p:spTree>
  </p:cSld>
  <p:clrMap bg1="lt1" tx1="dk1" bg2="lt2" tx2="dk2" accent1="accent1" accent2="accent2" accent3="accent3" accent4="accent4" accent5="accent5" accent6="accent6" hlink="hlink" folHlink="folHlink"/>
  <p:sldLayoutIdLst>
    <p:sldLayoutId id="2147483661" r:id="rId1"/>
    <p:sldLayoutId id="2147483656" r:id="rId2"/>
  </p:sldLayoutIdLst>
  <p:transition>
    <p:dissolve/>
  </p:transition>
  <p:timing>
    <p:tnLst>
      <p:par>
        <p:cTn id="1" dur="indefinite" restart="never" nodeType="tmRoot"/>
      </p:par>
    </p:tnLst>
  </p:timing>
  <p:hf hdr="0"/>
  <p:txStyles>
    <p:titleStyle>
      <a:lvl1pPr algn="l" rtl="0" eaLnBrk="0" fontAlgn="base" hangingPunct="0">
        <a:spcBef>
          <a:spcPct val="0"/>
        </a:spcBef>
        <a:spcAft>
          <a:spcPct val="0"/>
        </a:spcAft>
        <a:defRPr sz="2400" b="1">
          <a:solidFill>
            <a:schemeClr val="tx2"/>
          </a:solidFill>
          <a:latin typeface="+mj-lt"/>
          <a:ea typeface="+mj-ea"/>
          <a:cs typeface="+mj-cs"/>
        </a:defRPr>
      </a:lvl1pPr>
      <a:lvl2pPr algn="l" rtl="0" eaLnBrk="0" fontAlgn="base" hangingPunct="0">
        <a:spcBef>
          <a:spcPct val="0"/>
        </a:spcBef>
        <a:spcAft>
          <a:spcPct val="0"/>
        </a:spcAft>
        <a:defRPr sz="2400" b="1">
          <a:solidFill>
            <a:schemeClr val="tx2"/>
          </a:solidFill>
          <a:latin typeface="Arial" charset="0"/>
        </a:defRPr>
      </a:lvl2pPr>
      <a:lvl3pPr algn="l" rtl="0" eaLnBrk="0" fontAlgn="base" hangingPunct="0">
        <a:spcBef>
          <a:spcPct val="0"/>
        </a:spcBef>
        <a:spcAft>
          <a:spcPct val="0"/>
        </a:spcAft>
        <a:defRPr sz="2400" b="1">
          <a:solidFill>
            <a:schemeClr val="tx2"/>
          </a:solidFill>
          <a:latin typeface="Arial" charset="0"/>
        </a:defRPr>
      </a:lvl3pPr>
      <a:lvl4pPr algn="l" rtl="0" eaLnBrk="0" fontAlgn="base" hangingPunct="0">
        <a:spcBef>
          <a:spcPct val="0"/>
        </a:spcBef>
        <a:spcAft>
          <a:spcPct val="0"/>
        </a:spcAft>
        <a:defRPr sz="2400" b="1">
          <a:solidFill>
            <a:schemeClr val="tx2"/>
          </a:solidFill>
          <a:latin typeface="Arial" charset="0"/>
        </a:defRPr>
      </a:lvl4pPr>
      <a:lvl5pPr algn="l" rtl="0" eaLnBrk="0" fontAlgn="base" hangingPunct="0">
        <a:spcBef>
          <a:spcPct val="0"/>
        </a:spcBef>
        <a:spcAft>
          <a:spcPct val="0"/>
        </a:spcAft>
        <a:defRPr sz="2400" b="1">
          <a:solidFill>
            <a:schemeClr val="tx2"/>
          </a:solidFill>
          <a:latin typeface="Arial" charset="0"/>
        </a:defRPr>
      </a:lvl5pPr>
      <a:lvl6pPr marL="457200" algn="l" rtl="0" fontAlgn="base">
        <a:spcBef>
          <a:spcPct val="0"/>
        </a:spcBef>
        <a:spcAft>
          <a:spcPct val="0"/>
        </a:spcAft>
        <a:defRPr sz="2400" b="1">
          <a:solidFill>
            <a:schemeClr val="tx2"/>
          </a:solidFill>
          <a:latin typeface="Arial" charset="0"/>
        </a:defRPr>
      </a:lvl6pPr>
      <a:lvl7pPr marL="914400" algn="l" rtl="0" fontAlgn="base">
        <a:spcBef>
          <a:spcPct val="0"/>
        </a:spcBef>
        <a:spcAft>
          <a:spcPct val="0"/>
        </a:spcAft>
        <a:defRPr sz="2400" b="1">
          <a:solidFill>
            <a:schemeClr val="tx2"/>
          </a:solidFill>
          <a:latin typeface="Arial" charset="0"/>
        </a:defRPr>
      </a:lvl7pPr>
      <a:lvl8pPr marL="1371600" algn="l" rtl="0" fontAlgn="base">
        <a:spcBef>
          <a:spcPct val="0"/>
        </a:spcBef>
        <a:spcAft>
          <a:spcPct val="0"/>
        </a:spcAft>
        <a:defRPr sz="2400" b="1">
          <a:solidFill>
            <a:schemeClr val="tx2"/>
          </a:solidFill>
          <a:latin typeface="Arial" charset="0"/>
        </a:defRPr>
      </a:lvl8pPr>
      <a:lvl9pPr marL="1828800" algn="l" rtl="0" fontAlgn="base">
        <a:spcBef>
          <a:spcPct val="0"/>
        </a:spcBef>
        <a:spcAft>
          <a:spcPct val="0"/>
        </a:spcAft>
        <a:defRPr sz="2400" b="1">
          <a:solidFill>
            <a:schemeClr val="tx2"/>
          </a:solidFill>
          <a:latin typeface="Arial" charset="0"/>
        </a:defRPr>
      </a:lvl9pPr>
    </p:titleStyle>
    <p:bodyStyle>
      <a:lvl1pPr marL="342900" indent="-342900" algn="l" rtl="0" eaLnBrk="0" fontAlgn="base" hangingPunct="0">
        <a:spcBef>
          <a:spcPct val="20000"/>
        </a:spcBef>
        <a:spcAft>
          <a:spcPct val="0"/>
        </a:spcAft>
        <a:buChar char="•"/>
        <a:defRPr sz="28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4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2811715"/>
      </p:ext>
    </p:extLst>
  </p:cSld>
  <p:clrMap bg1="lt1" tx1="dk1" bg2="lt2" tx2="dk2" accent1="accent1" accent2="accent2" accent3="accent3" accent4="accent4" accent5="accent5" accent6="accent6" hlink="hlink" folHlink="folHlink"/>
  <p:sldLayoutIdLst>
    <p:sldLayoutId id="2147483671" r:id="rId1"/>
    <p:sldLayoutId id="2147483672" r:id="rId2"/>
    <p:sldLayoutId id="2147483673" r:id="rId3"/>
    <p:sldLayoutId id="2147483675" r:id="rId4"/>
    <p:sldLayoutId id="2147483682" r:id="rId5"/>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lang="en-US" sz="1800" b="0" kern="1200" dirty="0" smtClean="0">
          <a:solidFill>
            <a:srgbClr val="0F5494"/>
          </a:solidFill>
          <a:latin typeface="Verdana" pitchFamily="34" charset="0"/>
          <a:ea typeface="+mn-ea"/>
          <a:cs typeface="Arial" charset="0"/>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536018222"/>
      </p:ext>
    </p:extLst>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 id="2147483680" r:id="rId4"/>
    <p:sldLayoutId id="2147483681" r:id="rId5"/>
  </p:sldLayoutIdLst>
  <p:hf hdr="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lang="en-US" sz="1800" b="0" kern="1200" dirty="0" smtClean="0">
          <a:solidFill>
            <a:srgbClr val="0F5494"/>
          </a:solidFill>
          <a:latin typeface="Verdana" pitchFamily="34" charset="0"/>
          <a:ea typeface="+mn-ea"/>
          <a:cs typeface="Arial" charset="0"/>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8.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6.xml"/><Relationship Id="rId1" Type="http://schemas.openxmlformats.org/officeDocument/2006/relationships/slideLayout" Target="../slideLayouts/slideLayout5.xml"/><Relationship Id="rId4" Type="http://schemas.openxmlformats.org/officeDocument/2006/relationships/image" Target="../media/image13.jpeg"/></Relationships>
</file>

<file path=ppt/slides/_rels/slide2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7.xml"/><Relationship Id="rId1" Type="http://schemas.openxmlformats.org/officeDocument/2006/relationships/slideLayout" Target="../slideLayouts/slideLayout5.xml"/><Relationship Id="rId4" Type="http://schemas.openxmlformats.org/officeDocument/2006/relationships/image" Target="../media/image13.jpeg"/></Relationships>
</file>

<file path=ppt/slides/_rels/slide24.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jpeg"/><Relationship Id="rId1" Type="http://schemas.openxmlformats.org/officeDocument/2006/relationships/slideLayout" Target="../slideLayouts/slideLayout5.xml"/><Relationship Id="rId4" Type="http://schemas.openxmlformats.org/officeDocument/2006/relationships/image" Target="../media/image17.jpeg"/></Relationships>
</file>

<file path=ppt/slides/_rels/slide26.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0.xml"/></Relationships>
</file>

<file path=ppt/slides/_rels/slide30.xml.rels><?xml version="1.0" encoding="UTF-8" standalone="yes"?>
<Relationships xmlns="http://schemas.openxmlformats.org/package/2006/relationships"><Relationship Id="rId3" Type="http://schemas.openxmlformats.org/officeDocument/2006/relationships/hyperlink" Target="http://sdmx.org/" TargetMode="External"/><Relationship Id="rId2" Type="http://schemas.openxmlformats.org/officeDocument/2006/relationships/image" Target="../media/image23.jpeg"/><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3" Type="http://schemas.openxmlformats.org/officeDocument/2006/relationships/image" Target="../media/image24.wmf"/><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cstate="print"/>
          <a:srcRect/>
          <a:stretch>
            <a:fillRect/>
          </a:stretch>
        </p:blipFill>
        <p:spPr bwMode="auto">
          <a:xfrm>
            <a:off x="539552" y="620688"/>
            <a:ext cx="8280920" cy="4179398"/>
          </a:xfrm>
          <a:prstGeom prst="rect">
            <a:avLst/>
          </a:prstGeom>
          <a:ln w="9525">
            <a:noFill/>
            <a:miter lim="800000"/>
            <a:headEnd/>
            <a:tailEnd/>
          </a:ln>
          <a:scene3d>
            <a:camera prst="isometricTopUp"/>
            <a:lightRig rig="threePt" dir="t"/>
          </a:scene3d>
        </p:spPr>
      </p:pic>
      <p:sp>
        <p:nvSpPr>
          <p:cNvPr id="2" name="Title 1"/>
          <p:cNvSpPr>
            <a:spLocks noGrp="1"/>
          </p:cNvSpPr>
          <p:nvPr>
            <p:ph type="ctrTitle"/>
          </p:nvPr>
        </p:nvSpPr>
        <p:spPr>
          <a:xfrm>
            <a:off x="0" y="260648"/>
            <a:ext cx="3742184" cy="1470025"/>
          </a:xfrm>
        </p:spPr>
        <p:txBody>
          <a:bodyPr/>
          <a:lstStyle/>
          <a:p>
            <a:r>
              <a:rPr lang="en-GB" dirty="0" smtClean="0"/>
              <a:t>SDMX Registry</a:t>
            </a:r>
            <a:endParaRPr lang="en-GB" dirty="0"/>
          </a:p>
        </p:txBody>
      </p:sp>
      <p:sp>
        <p:nvSpPr>
          <p:cNvPr id="3" name="Subtitle 2"/>
          <p:cNvSpPr>
            <a:spLocks noGrp="1"/>
          </p:cNvSpPr>
          <p:nvPr>
            <p:ph type="subTitle" idx="4294967295"/>
          </p:nvPr>
        </p:nvSpPr>
        <p:spPr>
          <a:xfrm>
            <a:off x="5220072" y="4581128"/>
            <a:ext cx="3491880" cy="838944"/>
          </a:xfrm>
          <a:prstGeom prst="rect">
            <a:avLst/>
          </a:prstGeom>
        </p:spPr>
        <p:txBody>
          <a:bodyPr/>
          <a:lstStyle/>
          <a:p>
            <a:pPr marL="0" indent="0">
              <a:buNone/>
            </a:pPr>
            <a:r>
              <a:rPr lang="en-GB" b="1" dirty="0">
                <a:solidFill>
                  <a:schemeClr val="tx2"/>
                </a:solidFill>
                <a:latin typeface="+mj-lt"/>
                <a:ea typeface="+mj-ea"/>
                <a:cs typeface="+mj-cs"/>
              </a:rPr>
              <a:t>What, Why, How</a:t>
            </a:r>
          </a:p>
        </p:txBody>
      </p:sp>
      <p:sp>
        <p:nvSpPr>
          <p:cNvPr id="7" name="Segnaposto data 3"/>
          <p:cNvSpPr txBox="1">
            <a:spLocks/>
          </p:cNvSpPr>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en-GB"/>
            </a:defPPr>
            <a:lvl1pPr algn="l" rtl="0" fontAlgn="base">
              <a:spcBef>
                <a:spcPct val="0"/>
              </a:spcBef>
              <a:spcAft>
                <a:spcPct val="0"/>
              </a:spcAft>
              <a:defRPr sz="1200" kern="1200">
                <a:solidFill>
                  <a:srgbClr val="6C7E82"/>
                </a:solidFill>
                <a:latin typeface="Arial" charset="0"/>
                <a:ea typeface="+mn-ea"/>
                <a:cs typeface="+mn-cs"/>
              </a:defRPr>
            </a:lvl1pPr>
            <a:lvl2pPr marL="457200" algn="ctr" rtl="0" fontAlgn="base">
              <a:spcBef>
                <a:spcPct val="0"/>
              </a:spcBef>
              <a:spcAft>
                <a:spcPct val="0"/>
              </a:spcAft>
              <a:defRPr kern="1200">
                <a:solidFill>
                  <a:schemeClr val="tx1"/>
                </a:solidFill>
                <a:latin typeface="Arial" charset="0"/>
                <a:ea typeface="+mn-ea"/>
                <a:cs typeface="+mn-cs"/>
              </a:defRPr>
            </a:lvl2pPr>
            <a:lvl3pPr marL="914400" algn="ctr" rtl="0" fontAlgn="base">
              <a:spcBef>
                <a:spcPct val="0"/>
              </a:spcBef>
              <a:spcAft>
                <a:spcPct val="0"/>
              </a:spcAft>
              <a:defRPr kern="1200">
                <a:solidFill>
                  <a:schemeClr val="tx1"/>
                </a:solidFill>
                <a:latin typeface="Arial" charset="0"/>
                <a:ea typeface="+mn-ea"/>
                <a:cs typeface="+mn-cs"/>
              </a:defRPr>
            </a:lvl3pPr>
            <a:lvl4pPr marL="1371600" algn="ctr" rtl="0" fontAlgn="base">
              <a:spcBef>
                <a:spcPct val="0"/>
              </a:spcBef>
              <a:spcAft>
                <a:spcPct val="0"/>
              </a:spcAft>
              <a:defRPr kern="1200">
                <a:solidFill>
                  <a:schemeClr val="tx1"/>
                </a:solidFill>
                <a:latin typeface="Arial" charset="0"/>
                <a:ea typeface="+mn-ea"/>
                <a:cs typeface="+mn-cs"/>
              </a:defRPr>
            </a:lvl4pPr>
            <a:lvl5pPr marL="1828800" algn="ctr"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r>
              <a:rPr lang="en-US" sz="1400" dirty="0" smtClean="0"/>
              <a:t>28-30 September 2015</a:t>
            </a:r>
            <a:endParaRPr lang="en-GB" sz="1400" dirty="0"/>
          </a:p>
        </p:txBody>
      </p:sp>
      <p:sp>
        <p:nvSpPr>
          <p:cNvPr id="8" name="Segnaposto piè di pagina 4"/>
          <p:cNvSpPr txBox="1">
            <a:spLocks/>
          </p:cNvSpPr>
          <p:nvPr/>
        </p:nvSpPr>
        <p:spPr bwMode="auto">
          <a:xfrm>
            <a:off x="2916238" y="6237288"/>
            <a:ext cx="3240087"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en-GB"/>
            </a:defPPr>
            <a:lvl1pPr algn="ctr" rtl="0" fontAlgn="base">
              <a:spcBef>
                <a:spcPct val="0"/>
              </a:spcBef>
              <a:spcAft>
                <a:spcPct val="0"/>
              </a:spcAft>
              <a:defRPr sz="1200" kern="1200">
                <a:solidFill>
                  <a:srgbClr val="6C7E82"/>
                </a:solidFill>
                <a:latin typeface="Arial" charset="0"/>
                <a:ea typeface="+mn-ea"/>
                <a:cs typeface="+mn-cs"/>
              </a:defRPr>
            </a:lvl1pPr>
            <a:lvl2pPr marL="457200" algn="ctr" rtl="0" fontAlgn="base">
              <a:spcBef>
                <a:spcPct val="0"/>
              </a:spcBef>
              <a:spcAft>
                <a:spcPct val="0"/>
              </a:spcAft>
              <a:defRPr kern="1200">
                <a:solidFill>
                  <a:schemeClr val="tx1"/>
                </a:solidFill>
                <a:latin typeface="Arial" charset="0"/>
                <a:ea typeface="+mn-ea"/>
                <a:cs typeface="+mn-cs"/>
              </a:defRPr>
            </a:lvl2pPr>
            <a:lvl3pPr marL="914400" algn="ctr" rtl="0" fontAlgn="base">
              <a:spcBef>
                <a:spcPct val="0"/>
              </a:spcBef>
              <a:spcAft>
                <a:spcPct val="0"/>
              </a:spcAft>
              <a:defRPr kern="1200">
                <a:solidFill>
                  <a:schemeClr val="tx1"/>
                </a:solidFill>
                <a:latin typeface="Arial" charset="0"/>
                <a:ea typeface="+mn-ea"/>
                <a:cs typeface="+mn-cs"/>
              </a:defRPr>
            </a:lvl3pPr>
            <a:lvl4pPr marL="1371600" algn="ctr" rtl="0" fontAlgn="base">
              <a:spcBef>
                <a:spcPct val="0"/>
              </a:spcBef>
              <a:spcAft>
                <a:spcPct val="0"/>
              </a:spcAft>
              <a:defRPr kern="1200">
                <a:solidFill>
                  <a:schemeClr val="tx1"/>
                </a:solidFill>
                <a:latin typeface="Arial" charset="0"/>
                <a:ea typeface="+mn-ea"/>
                <a:cs typeface="+mn-cs"/>
              </a:defRPr>
            </a:lvl4pPr>
            <a:lvl5pPr marL="1828800" algn="ctr"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r>
              <a:rPr lang="en-GB" sz="1400" dirty="0" smtClean="0"/>
              <a:t>SDMX Global Conference</a:t>
            </a:r>
            <a:endParaRPr lang="en-GB" sz="1400" dirty="0"/>
          </a:p>
        </p:txBody>
      </p:sp>
    </p:spTree>
    <p:extLst>
      <p:ext uri="{BB962C8B-B14F-4D97-AF65-F5344CB8AC3E}">
        <p14:creationId xmlns:p14="http://schemas.microsoft.com/office/powerpoint/2010/main" val="71355497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GB" smtClean="0"/>
              <a:t>Metadata to Drive Data Validation</a:t>
            </a:r>
            <a:endParaRPr lang="en-GB"/>
          </a:p>
        </p:txBody>
      </p:sp>
      <p:sp>
        <p:nvSpPr>
          <p:cNvPr id="6" name="Rounded Rectangle 5"/>
          <p:cNvSpPr/>
          <p:nvPr/>
        </p:nvSpPr>
        <p:spPr>
          <a:xfrm>
            <a:off x="3762255" y="4580285"/>
            <a:ext cx="1708150" cy="576262"/>
          </a:xfrm>
          <a:prstGeom prst="roundRect">
            <a:avLst/>
          </a:prstGeom>
        </p:spPr>
        <p:style>
          <a:lnRef idx="0">
            <a:schemeClr val="accent2"/>
          </a:lnRef>
          <a:fillRef idx="3">
            <a:schemeClr val="accent2"/>
          </a:fillRef>
          <a:effectRef idx="3">
            <a:schemeClr val="accent2"/>
          </a:effectRef>
          <a:fontRef idx="minor">
            <a:schemeClr val="lt1"/>
          </a:fontRef>
        </p:style>
        <p:txBody>
          <a:bodyPr anchor="ctr"/>
          <a:lstStyle/>
          <a:p>
            <a:pPr fontAlgn="auto">
              <a:spcBef>
                <a:spcPts val="0"/>
              </a:spcBef>
              <a:spcAft>
                <a:spcPts val="0"/>
              </a:spcAft>
              <a:defRPr/>
            </a:pPr>
            <a:r>
              <a:rPr lang="en-GB" sz="1600">
                <a:solidFill>
                  <a:prstClr val="white"/>
                </a:solidFill>
              </a:rPr>
              <a:t>Provision Agreement</a:t>
            </a:r>
          </a:p>
        </p:txBody>
      </p:sp>
      <p:sp>
        <p:nvSpPr>
          <p:cNvPr id="7" name="Down Arrow 6"/>
          <p:cNvSpPr/>
          <p:nvPr/>
        </p:nvSpPr>
        <p:spPr>
          <a:xfrm flipV="1">
            <a:off x="4482980" y="3382956"/>
            <a:ext cx="234950" cy="1152624"/>
          </a:xfrm>
          <a:prstGeom prst="downArrow">
            <a:avLst/>
          </a:prstGeom>
        </p:spPr>
        <p:style>
          <a:lnRef idx="0">
            <a:schemeClr val="accent1"/>
          </a:lnRef>
          <a:fillRef idx="3">
            <a:schemeClr val="accent1"/>
          </a:fillRef>
          <a:effectRef idx="3">
            <a:schemeClr val="accent1"/>
          </a:effectRef>
          <a:fontRef idx="minor">
            <a:schemeClr val="lt1"/>
          </a:fontRef>
        </p:style>
        <p:txBody>
          <a:bodyPr anchor="ctr"/>
          <a:lstStyle/>
          <a:p>
            <a:pPr fontAlgn="auto">
              <a:spcBef>
                <a:spcPts val="0"/>
              </a:spcBef>
              <a:spcAft>
                <a:spcPts val="0"/>
              </a:spcAft>
              <a:defRPr/>
            </a:pPr>
            <a:endParaRPr lang="en-GB">
              <a:solidFill>
                <a:prstClr val="white"/>
              </a:solidFill>
            </a:endParaRPr>
          </a:p>
        </p:txBody>
      </p:sp>
      <p:sp>
        <p:nvSpPr>
          <p:cNvPr id="9" name="Rounded Rectangle 8"/>
          <p:cNvSpPr/>
          <p:nvPr/>
        </p:nvSpPr>
        <p:spPr>
          <a:xfrm>
            <a:off x="3762255" y="1196752"/>
            <a:ext cx="1708150" cy="576262"/>
          </a:xfrm>
          <a:prstGeom prst="roundRect">
            <a:avLst/>
          </a:prstGeom>
        </p:spPr>
        <p:style>
          <a:lnRef idx="0">
            <a:schemeClr val="accent2"/>
          </a:lnRef>
          <a:fillRef idx="3">
            <a:schemeClr val="accent2"/>
          </a:fillRef>
          <a:effectRef idx="3">
            <a:schemeClr val="accent2"/>
          </a:effectRef>
          <a:fontRef idx="minor">
            <a:schemeClr val="lt1"/>
          </a:fontRef>
        </p:style>
        <p:txBody>
          <a:bodyPr anchor="ctr"/>
          <a:lstStyle/>
          <a:p>
            <a:pPr fontAlgn="auto">
              <a:spcBef>
                <a:spcPts val="0"/>
              </a:spcBef>
              <a:spcAft>
                <a:spcPts val="0"/>
              </a:spcAft>
              <a:defRPr/>
            </a:pPr>
            <a:r>
              <a:rPr lang="en-GB" sz="1600">
                <a:solidFill>
                  <a:prstClr val="white"/>
                </a:solidFill>
              </a:rPr>
              <a:t>Data</a:t>
            </a:r>
            <a:r>
              <a:rPr lang="en-GB">
                <a:solidFill>
                  <a:prstClr val="white"/>
                </a:solidFill>
              </a:rPr>
              <a:t> </a:t>
            </a:r>
            <a:r>
              <a:rPr lang="en-GB" sz="1600">
                <a:solidFill>
                  <a:prstClr val="white"/>
                </a:solidFill>
              </a:rPr>
              <a:t>Structure</a:t>
            </a:r>
            <a:r>
              <a:rPr lang="en-GB">
                <a:solidFill>
                  <a:prstClr val="white"/>
                </a:solidFill>
              </a:rPr>
              <a:t> </a:t>
            </a:r>
            <a:r>
              <a:rPr lang="en-GB" sz="1600">
                <a:solidFill>
                  <a:prstClr val="white"/>
                </a:solidFill>
              </a:rPr>
              <a:t>Definition</a:t>
            </a:r>
          </a:p>
        </p:txBody>
      </p:sp>
      <p:sp>
        <p:nvSpPr>
          <p:cNvPr id="10" name="Rounded Rectangle 9"/>
          <p:cNvSpPr/>
          <p:nvPr/>
        </p:nvSpPr>
        <p:spPr>
          <a:xfrm>
            <a:off x="3805079" y="2781499"/>
            <a:ext cx="1609343" cy="576262"/>
          </a:xfrm>
          <a:prstGeom prst="roundRect">
            <a:avLst/>
          </a:prstGeom>
        </p:spPr>
        <p:style>
          <a:lnRef idx="0">
            <a:schemeClr val="accent2"/>
          </a:lnRef>
          <a:fillRef idx="3">
            <a:schemeClr val="accent2"/>
          </a:fillRef>
          <a:effectRef idx="3">
            <a:schemeClr val="accent2"/>
          </a:effectRef>
          <a:fontRef idx="minor">
            <a:schemeClr val="lt1"/>
          </a:fontRef>
        </p:style>
        <p:txBody>
          <a:bodyPr anchor="ctr"/>
          <a:lstStyle/>
          <a:p>
            <a:pPr fontAlgn="auto">
              <a:spcBef>
                <a:spcPts val="0"/>
              </a:spcBef>
              <a:spcAft>
                <a:spcPts val="0"/>
              </a:spcAft>
              <a:defRPr/>
            </a:pPr>
            <a:r>
              <a:rPr lang="en-GB" sz="1600" smtClean="0">
                <a:solidFill>
                  <a:prstClr val="white"/>
                </a:solidFill>
              </a:rPr>
              <a:t>Dataflow </a:t>
            </a:r>
            <a:endParaRPr lang="en-GB" sz="1600">
              <a:solidFill>
                <a:prstClr val="white"/>
              </a:solidFill>
            </a:endParaRPr>
          </a:p>
        </p:txBody>
      </p:sp>
      <p:sp>
        <p:nvSpPr>
          <p:cNvPr id="22" name="Down Arrow 21"/>
          <p:cNvSpPr/>
          <p:nvPr/>
        </p:nvSpPr>
        <p:spPr>
          <a:xfrm flipV="1">
            <a:off x="4480106" y="1845395"/>
            <a:ext cx="234950" cy="864096"/>
          </a:xfrm>
          <a:prstGeom prst="downArrow">
            <a:avLst/>
          </a:prstGeom>
        </p:spPr>
        <p:style>
          <a:lnRef idx="0">
            <a:schemeClr val="accent1"/>
          </a:lnRef>
          <a:fillRef idx="3">
            <a:schemeClr val="accent1"/>
          </a:fillRef>
          <a:effectRef idx="3">
            <a:schemeClr val="accent1"/>
          </a:effectRef>
          <a:fontRef idx="minor">
            <a:schemeClr val="lt1"/>
          </a:fontRef>
        </p:style>
        <p:txBody>
          <a:bodyPr anchor="ctr"/>
          <a:lstStyle/>
          <a:p>
            <a:pPr fontAlgn="auto">
              <a:spcBef>
                <a:spcPts val="0"/>
              </a:spcBef>
              <a:spcAft>
                <a:spcPts val="0"/>
              </a:spcAft>
              <a:defRPr/>
            </a:pPr>
            <a:endParaRPr lang="en-GB">
              <a:solidFill>
                <a:prstClr val="white"/>
              </a:solidFill>
            </a:endParaRPr>
          </a:p>
        </p:txBody>
      </p:sp>
      <p:sp>
        <p:nvSpPr>
          <p:cNvPr id="23" name="Rounded Rectangle 22"/>
          <p:cNvSpPr/>
          <p:nvPr/>
        </p:nvSpPr>
        <p:spPr>
          <a:xfrm>
            <a:off x="6181343" y="4581699"/>
            <a:ext cx="1609343" cy="576262"/>
          </a:xfrm>
          <a:prstGeom prst="roundRect">
            <a:avLst/>
          </a:prstGeom>
        </p:spPr>
        <p:style>
          <a:lnRef idx="0">
            <a:schemeClr val="accent5"/>
          </a:lnRef>
          <a:fillRef idx="3">
            <a:schemeClr val="accent5"/>
          </a:fillRef>
          <a:effectRef idx="3">
            <a:schemeClr val="accent5"/>
          </a:effectRef>
          <a:fontRef idx="minor">
            <a:schemeClr val="lt1"/>
          </a:fontRef>
        </p:style>
        <p:txBody>
          <a:bodyPr anchor="ctr"/>
          <a:lstStyle/>
          <a:p>
            <a:pPr fontAlgn="auto">
              <a:spcBef>
                <a:spcPts val="0"/>
              </a:spcBef>
              <a:spcAft>
                <a:spcPts val="0"/>
              </a:spcAft>
              <a:defRPr/>
            </a:pPr>
            <a:r>
              <a:rPr lang="en-GB" sz="1600" smtClean="0">
                <a:solidFill>
                  <a:prstClr val="white"/>
                </a:solidFill>
              </a:rPr>
              <a:t>Data Provider </a:t>
            </a:r>
            <a:endParaRPr lang="en-GB" sz="1600">
              <a:solidFill>
                <a:prstClr val="white"/>
              </a:solidFill>
            </a:endParaRPr>
          </a:p>
        </p:txBody>
      </p:sp>
      <p:sp>
        <p:nvSpPr>
          <p:cNvPr id="24" name="Down Arrow 23"/>
          <p:cNvSpPr/>
          <p:nvPr/>
        </p:nvSpPr>
        <p:spPr>
          <a:xfrm rot="16200000">
            <a:off x="5712659" y="4546328"/>
            <a:ext cx="217487" cy="576262"/>
          </a:xfrm>
          <a:prstGeom prst="downArrow">
            <a:avLst/>
          </a:prstGeom>
        </p:spPr>
        <p:style>
          <a:lnRef idx="0">
            <a:schemeClr val="accent1"/>
          </a:lnRef>
          <a:fillRef idx="3">
            <a:schemeClr val="accent1"/>
          </a:fillRef>
          <a:effectRef idx="3">
            <a:schemeClr val="accent1"/>
          </a:effectRef>
          <a:fontRef idx="minor">
            <a:schemeClr val="lt1"/>
          </a:fontRef>
        </p:style>
        <p:txBody>
          <a:bodyPr anchor="ctr"/>
          <a:lstStyle/>
          <a:p>
            <a:pPr fontAlgn="auto">
              <a:spcBef>
                <a:spcPts val="0"/>
              </a:spcBef>
              <a:spcAft>
                <a:spcPts val="0"/>
              </a:spcAft>
              <a:defRPr/>
            </a:pPr>
            <a:endParaRPr lang="en-GB">
              <a:solidFill>
                <a:prstClr val="white"/>
              </a:solidFill>
            </a:endParaRPr>
          </a:p>
        </p:txBody>
      </p:sp>
      <p:sp>
        <p:nvSpPr>
          <p:cNvPr id="25" name="Rounded Rectangle 24"/>
          <p:cNvSpPr/>
          <p:nvPr/>
        </p:nvSpPr>
        <p:spPr>
          <a:xfrm>
            <a:off x="1475656" y="2708920"/>
            <a:ext cx="1609343" cy="576262"/>
          </a:xfrm>
          <a:prstGeom prst="roundRect">
            <a:avLst/>
          </a:prstGeom>
        </p:spPr>
        <p:style>
          <a:lnRef idx="0">
            <a:schemeClr val="accent5"/>
          </a:lnRef>
          <a:fillRef idx="3">
            <a:schemeClr val="accent5"/>
          </a:fillRef>
          <a:effectRef idx="3">
            <a:schemeClr val="accent5"/>
          </a:effectRef>
          <a:fontRef idx="minor">
            <a:schemeClr val="lt1"/>
          </a:fontRef>
        </p:style>
        <p:txBody>
          <a:bodyPr anchor="ctr"/>
          <a:lstStyle/>
          <a:p>
            <a:pPr fontAlgn="auto">
              <a:spcBef>
                <a:spcPts val="0"/>
              </a:spcBef>
              <a:spcAft>
                <a:spcPts val="0"/>
              </a:spcAft>
              <a:defRPr/>
            </a:pPr>
            <a:r>
              <a:rPr lang="en-GB" sz="1600" dirty="0" smtClean="0">
                <a:solidFill>
                  <a:prstClr val="white"/>
                </a:solidFill>
              </a:rPr>
              <a:t>Valid Content Constraint</a:t>
            </a:r>
            <a:endParaRPr lang="en-GB" sz="1600" dirty="0">
              <a:solidFill>
                <a:prstClr val="white"/>
              </a:solidFill>
            </a:endParaRPr>
          </a:p>
        </p:txBody>
      </p:sp>
      <p:sp>
        <p:nvSpPr>
          <p:cNvPr id="26" name="Down Arrow 25"/>
          <p:cNvSpPr/>
          <p:nvPr/>
        </p:nvSpPr>
        <p:spPr>
          <a:xfrm rot="16200000">
            <a:off x="3336196" y="2745556"/>
            <a:ext cx="217487" cy="576262"/>
          </a:xfrm>
          <a:prstGeom prst="downArrow">
            <a:avLst/>
          </a:prstGeom>
        </p:spPr>
        <p:style>
          <a:lnRef idx="0">
            <a:schemeClr val="accent1"/>
          </a:lnRef>
          <a:fillRef idx="3">
            <a:schemeClr val="accent1"/>
          </a:fillRef>
          <a:effectRef idx="3">
            <a:schemeClr val="accent1"/>
          </a:effectRef>
          <a:fontRef idx="minor">
            <a:schemeClr val="lt1"/>
          </a:fontRef>
        </p:style>
        <p:txBody>
          <a:bodyPr anchor="ctr"/>
          <a:lstStyle/>
          <a:p>
            <a:pPr fontAlgn="auto">
              <a:spcBef>
                <a:spcPts val="0"/>
              </a:spcBef>
              <a:spcAft>
                <a:spcPts val="0"/>
              </a:spcAft>
              <a:defRPr/>
            </a:pPr>
            <a:endParaRPr lang="en-GB">
              <a:solidFill>
                <a:prstClr val="white"/>
              </a:solidFill>
            </a:endParaRPr>
          </a:p>
        </p:txBody>
      </p:sp>
      <p:sp>
        <p:nvSpPr>
          <p:cNvPr id="27" name="Chevron 26"/>
          <p:cNvSpPr/>
          <p:nvPr/>
        </p:nvSpPr>
        <p:spPr>
          <a:xfrm>
            <a:off x="128169" y="5896696"/>
            <a:ext cx="1944216" cy="844672"/>
          </a:xfrm>
          <a:prstGeom prst="chevron">
            <a:avLst/>
          </a:prstGeom>
          <a:solidFill>
            <a:schemeClr val="accent3">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auto">
              <a:spcBef>
                <a:spcPts val="0"/>
              </a:spcBef>
              <a:spcAft>
                <a:spcPts val="0"/>
              </a:spcAft>
            </a:pPr>
            <a:r>
              <a:rPr lang="en-GB" b="1" smtClean="0">
                <a:solidFill>
                  <a:prstClr val="white"/>
                </a:solidFill>
              </a:rPr>
              <a:t>Access Data</a:t>
            </a:r>
            <a:endParaRPr lang="en-GB" b="1">
              <a:solidFill>
                <a:prstClr val="white"/>
              </a:solidFill>
            </a:endParaRPr>
          </a:p>
        </p:txBody>
      </p:sp>
      <p:sp>
        <p:nvSpPr>
          <p:cNvPr id="28" name="Chevron 27"/>
          <p:cNvSpPr/>
          <p:nvPr/>
        </p:nvSpPr>
        <p:spPr>
          <a:xfrm>
            <a:off x="1856361" y="5896696"/>
            <a:ext cx="2016224" cy="844672"/>
          </a:xfrm>
          <a:prstGeom prst="chevron">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auto">
              <a:spcBef>
                <a:spcPts val="0"/>
              </a:spcBef>
              <a:spcAft>
                <a:spcPts val="0"/>
              </a:spcAft>
            </a:pPr>
            <a:r>
              <a:rPr lang="en-GB" b="1" smtClean="0">
                <a:solidFill>
                  <a:prstClr val="white"/>
                </a:solidFill>
              </a:rPr>
              <a:t>Obtain Registry Structures</a:t>
            </a:r>
            <a:endParaRPr lang="en-GB" b="1">
              <a:solidFill>
                <a:prstClr val="white"/>
              </a:solidFill>
            </a:endParaRPr>
          </a:p>
        </p:txBody>
      </p:sp>
      <p:sp>
        <p:nvSpPr>
          <p:cNvPr id="29" name="Chevron 28"/>
          <p:cNvSpPr/>
          <p:nvPr/>
        </p:nvSpPr>
        <p:spPr>
          <a:xfrm>
            <a:off x="3656561" y="5896696"/>
            <a:ext cx="2016224" cy="844672"/>
          </a:xfrm>
          <a:prstGeom prst="chevron">
            <a:avLst/>
          </a:prstGeom>
          <a:solidFill>
            <a:schemeClr val="tx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auto">
              <a:spcBef>
                <a:spcPts val="0"/>
              </a:spcBef>
              <a:spcAft>
                <a:spcPts val="0"/>
              </a:spcAft>
            </a:pPr>
            <a:r>
              <a:rPr lang="en-GB" b="1" smtClean="0">
                <a:solidFill>
                  <a:prstClr val="white"/>
                </a:solidFill>
              </a:rPr>
              <a:t> Validate</a:t>
            </a:r>
            <a:endParaRPr lang="en-GB" b="1">
              <a:solidFill>
                <a:prstClr val="white"/>
              </a:solidFill>
            </a:endParaRPr>
          </a:p>
        </p:txBody>
      </p:sp>
      <p:sp>
        <p:nvSpPr>
          <p:cNvPr id="31" name="Chevron 30"/>
          <p:cNvSpPr/>
          <p:nvPr/>
        </p:nvSpPr>
        <p:spPr>
          <a:xfrm>
            <a:off x="7125259" y="5896696"/>
            <a:ext cx="1926800" cy="844672"/>
          </a:xfrm>
          <a:prstGeom prst="chevron">
            <a:avLst/>
          </a:prstGeom>
          <a:solidFill>
            <a:srgbClr val="C00000">
              <a:alpha val="26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auto">
              <a:spcBef>
                <a:spcPts val="0"/>
              </a:spcBef>
              <a:spcAft>
                <a:spcPts val="0"/>
              </a:spcAft>
            </a:pPr>
            <a:r>
              <a:rPr lang="en-GB" b="1" smtClean="0">
                <a:solidFill>
                  <a:prstClr val="white"/>
                </a:solidFill>
              </a:rPr>
              <a:t>Output Mapped Data</a:t>
            </a:r>
            <a:endParaRPr lang="en-GB" b="1">
              <a:solidFill>
                <a:prstClr val="white"/>
              </a:solidFill>
            </a:endParaRPr>
          </a:p>
        </p:txBody>
      </p:sp>
      <p:sp>
        <p:nvSpPr>
          <p:cNvPr id="18" name="Chevron 17"/>
          <p:cNvSpPr/>
          <p:nvPr/>
        </p:nvSpPr>
        <p:spPr>
          <a:xfrm>
            <a:off x="5456761" y="5896696"/>
            <a:ext cx="1872208" cy="844672"/>
          </a:xfrm>
          <a:prstGeom prst="chevron">
            <a:avLst/>
          </a:prstGeom>
          <a:solidFill>
            <a:schemeClr val="accent4">
              <a:lumMod val="75000"/>
              <a:alpha val="26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auto">
              <a:spcBef>
                <a:spcPts val="0"/>
              </a:spcBef>
              <a:spcAft>
                <a:spcPts val="0"/>
              </a:spcAft>
            </a:pPr>
            <a:r>
              <a:rPr lang="en-GB" b="1" smtClean="0">
                <a:solidFill>
                  <a:prstClr val="white"/>
                </a:solidFill>
              </a:rPr>
              <a:t>(Map and re-validate)</a:t>
            </a:r>
            <a:endParaRPr lang="en-GB" b="1">
              <a:solidFill>
                <a:prstClr val="white"/>
              </a:solidFill>
            </a:endParaRPr>
          </a:p>
        </p:txBody>
      </p:sp>
      <p:sp>
        <p:nvSpPr>
          <p:cNvPr id="17" name="Rounded Rectangle 16"/>
          <p:cNvSpPr/>
          <p:nvPr/>
        </p:nvSpPr>
        <p:spPr>
          <a:xfrm>
            <a:off x="1475656" y="4580930"/>
            <a:ext cx="1609343" cy="576262"/>
          </a:xfrm>
          <a:prstGeom prst="roundRect">
            <a:avLst/>
          </a:prstGeom>
        </p:spPr>
        <p:style>
          <a:lnRef idx="0">
            <a:schemeClr val="accent5"/>
          </a:lnRef>
          <a:fillRef idx="3">
            <a:schemeClr val="accent5"/>
          </a:fillRef>
          <a:effectRef idx="3">
            <a:schemeClr val="accent5"/>
          </a:effectRef>
          <a:fontRef idx="minor">
            <a:schemeClr val="lt1"/>
          </a:fontRef>
        </p:style>
        <p:txBody>
          <a:bodyPr anchor="ctr"/>
          <a:lstStyle/>
          <a:p>
            <a:pPr fontAlgn="auto">
              <a:spcBef>
                <a:spcPts val="0"/>
              </a:spcBef>
              <a:spcAft>
                <a:spcPts val="0"/>
              </a:spcAft>
              <a:defRPr/>
            </a:pPr>
            <a:r>
              <a:rPr lang="en-GB" sz="1600" dirty="0" smtClean="0">
                <a:solidFill>
                  <a:prstClr val="white"/>
                </a:solidFill>
              </a:rPr>
              <a:t>Valid Content Constraint</a:t>
            </a:r>
            <a:endParaRPr lang="en-GB" sz="1600" dirty="0">
              <a:solidFill>
                <a:prstClr val="white"/>
              </a:solidFill>
            </a:endParaRPr>
          </a:p>
        </p:txBody>
      </p:sp>
      <p:sp>
        <p:nvSpPr>
          <p:cNvPr id="19" name="Down Arrow 18"/>
          <p:cNvSpPr/>
          <p:nvPr/>
        </p:nvSpPr>
        <p:spPr>
          <a:xfrm rot="16200000">
            <a:off x="3336196" y="4617566"/>
            <a:ext cx="217487" cy="576262"/>
          </a:xfrm>
          <a:prstGeom prst="downArrow">
            <a:avLst/>
          </a:prstGeom>
        </p:spPr>
        <p:style>
          <a:lnRef idx="0">
            <a:schemeClr val="accent1"/>
          </a:lnRef>
          <a:fillRef idx="3">
            <a:schemeClr val="accent1"/>
          </a:fillRef>
          <a:effectRef idx="3">
            <a:schemeClr val="accent1"/>
          </a:effectRef>
          <a:fontRef idx="minor">
            <a:schemeClr val="lt1"/>
          </a:fontRef>
        </p:style>
        <p:txBody>
          <a:bodyPr anchor="ctr"/>
          <a:lstStyle/>
          <a:p>
            <a:pPr fontAlgn="auto">
              <a:spcBef>
                <a:spcPts val="0"/>
              </a:spcBef>
              <a:spcAft>
                <a:spcPts val="0"/>
              </a:spcAft>
              <a:defRPr/>
            </a:pPr>
            <a:endParaRPr lang="en-GB">
              <a:solidFill>
                <a:prstClr val="white"/>
              </a:solidFill>
            </a:endParaRPr>
          </a:p>
        </p:txBody>
      </p:sp>
    </p:spTree>
    <p:extLst>
      <p:ext uri="{BB962C8B-B14F-4D97-AF65-F5344CB8AC3E}">
        <p14:creationId xmlns:p14="http://schemas.microsoft.com/office/powerpoint/2010/main" val="14385114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dissolve">
                                      <p:cBhvr>
                                        <p:cTn id="7" dur="500"/>
                                        <p:tgtEl>
                                          <p:spTgt spid="31"/>
                                        </p:tgtEl>
                                      </p:cBhvr>
                                    </p:animEffect>
                                  </p:childTnLst>
                                </p:cTn>
                              </p:par>
                              <p:par>
                                <p:cTn id="8" presetID="9" presetClass="entr" presetSubtype="0" fill="hold" grpId="0"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dissolve">
                                      <p:cBhvr>
                                        <p:cTn id="10"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18"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GB" smtClean="0"/>
              <a:t>Registry Driven Processes</a:t>
            </a:r>
            <a:endParaRPr lang="en-GB"/>
          </a:p>
        </p:txBody>
      </p:sp>
      <p:sp>
        <p:nvSpPr>
          <p:cNvPr id="4" name="Chevron 3"/>
          <p:cNvSpPr/>
          <p:nvPr/>
        </p:nvSpPr>
        <p:spPr>
          <a:xfrm>
            <a:off x="128169" y="1720232"/>
            <a:ext cx="1944216" cy="844672"/>
          </a:xfrm>
          <a:prstGeom prst="chevron">
            <a:avLst/>
          </a:prstGeom>
          <a:solidFill>
            <a:schemeClr val="accent1">
              <a:alpha val="18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auto">
              <a:spcBef>
                <a:spcPts val="0"/>
              </a:spcBef>
              <a:spcAft>
                <a:spcPts val="0"/>
              </a:spcAft>
            </a:pPr>
            <a:r>
              <a:rPr lang="en-GB" b="1" smtClean="0">
                <a:solidFill>
                  <a:prstClr val="white"/>
                </a:solidFill>
              </a:rPr>
              <a:t>Access Data</a:t>
            </a:r>
            <a:endParaRPr lang="en-GB" b="1">
              <a:solidFill>
                <a:prstClr val="white"/>
              </a:solidFill>
            </a:endParaRPr>
          </a:p>
        </p:txBody>
      </p:sp>
      <p:sp>
        <p:nvSpPr>
          <p:cNvPr id="5" name="Chevron 4"/>
          <p:cNvSpPr/>
          <p:nvPr/>
        </p:nvSpPr>
        <p:spPr>
          <a:xfrm>
            <a:off x="1856361" y="1720232"/>
            <a:ext cx="2016224" cy="844672"/>
          </a:xfrm>
          <a:prstGeom prst="chevron">
            <a:avLst/>
          </a:prstGeom>
          <a:solidFill>
            <a:schemeClr val="accent1">
              <a:alpha val="18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auto">
              <a:spcBef>
                <a:spcPts val="0"/>
              </a:spcBef>
              <a:spcAft>
                <a:spcPts val="0"/>
              </a:spcAft>
            </a:pPr>
            <a:r>
              <a:rPr lang="en-GB" b="1" smtClean="0">
                <a:solidFill>
                  <a:prstClr val="white"/>
                </a:solidFill>
              </a:rPr>
              <a:t>Obtain Registry Structures</a:t>
            </a:r>
            <a:endParaRPr lang="en-GB" b="1">
              <a:solidFill>
                <a:prstClr val="white"/>
              </a:solidFill>
            </a:endParaRPr>
          </a:p>
        </p:txBody>
      </p:sp>
      <p:sp>
        <p:nvSpPr>
          <p:cNvPr id="6" name="Chevron 5"/>
          <p:cNvSpPr/>
          <p:nvPr/>
        </p:nvSpPr>
        <p:spPr>
          <a:xfrm>
            <a:off x="3656561" y="1720232"/>
            <a:ext cx="2016224" cy="844672"/>
          </a:xfrm>
          <a:prstGeom prst="chevron">
            <a:avLst/>
          </a:prstGeom>
          <a:solidFill>
            <a:schemeClr val="accent1">
              <a:alpha val="18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auto">
              <a:spcBef>
                <a:spcPts val="0"/>
              </a:spcBef>
              <a:spcAft>
                <a:spcPts val="0"/>
              </a:spcAft>
            </a:pPr>
            <a:r>
              <a:rPr lang="en-GB" b="1" smtClean="0">
                <a:solidFill>
                  <a:prstClr val="white"/>
                </a:solidFill>
              </a:rPr>
              <a:t> Validate</a:t>
            </a:r>
            <a:endParaRPr lang="en-GB" b="1">
              <a:solidFill>
                <a:prstClr val="white"/>
              </a:solidFill>
            </a:endParaRPr>
          </a:p>
        </p:txBody>
      </p:sp>
      <p:sp>
        <p:nvSpPr>
          <p:cNvPr id="7" name="Chevron 6"/>
          <p:cNvSpPr/>
          <p:nvPr/>
        </p:nvSpPr>
        <p:spPr>
          <a:xfrm>
            <a:off x="5456761" y="1720232"/>
            <a:ext cx="1872208" cy="844672"/>
          </a:xfrm>
          <a:prstGeom prst="chevron">
            <a:avLst/>
          </a:prstGeom>
          <a:solidFill>
            <a:schemeClr val="accent1">
              <a:alpha val="18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auto">
              <a:spcBef>
                <a:spcPts val="0"/>
              </a:spcBef>
              <a:spcAft>
                <a:spcPts val="0"/>
              </a:spcAft>
            </a:pPr>
            <a:r>
              <a:rPr lang="en-GB" b="1" smtClean="0">
                <a:solidFill>
                  <a:prstClr val="white"/>
                </a:solidFill>
              </a:rPr>
              <a:t>(Map and re-validate)</a:t>
            </a:r>
            <a:endParaRPr lang="en-GB" b="1">
              <a:solidFill>
                <a:prstClr val="white"/>
              </a:solidFill>
            </a:endParaRPr>
          </a:p>
        </p:txBody>
      </p:sp>
      <p:sp>
        <p:nvSpPr>
          <p:cNvPr id="8" name="Chevron 7"/>
          <p:cNvSpPr/>
          <p:nvPr/>
        </p:nvSpPr>
        <p:spPr>
          <a:xfrm>
            <a:off x="7125259" y="1720232"/>
            <a:ext cx="1926800" cy="844672"/>
          </a:xfrm>
          <a:prstGeom prst="chevron">
            <a:avLst/>
          </a:prstGeom>
          <a:solidFill>
            <a:schemeClr val="accent1">
              <a:alpha val="18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auto">
              <a:spcBef>
                <a:spcPts val="0"/>
              </a:spcBef>
              <a:spcAft>
                <a:spcPts val="0"/>
              </a:spcAft>
            </a:pPr>
            <a:r>
              <a:rPr lang="en-GB" b="1" smtClean="0">
                <a:solidFill>
                  <a:prstClr val="white"/>
                </a:solidFill>
              </a:rPr>
              <a:t>Output Mapped Data</a:t>
            </a:r>
            <a:endParaRPr lang="en-GB" b="1">
              <a:solidFill>
                <a:prstClr val="white"/>
              </a:solidFill>
            </a:endParaRPr>
          </a:p>
        </p:txBody>
      </p:sp>
      <p:sp>
        <p:nvSpPr>
          <p:cNvPr id="9" name="TextBox 8"/>
          <p:cNvSpPr txBox="1"/>
          <p:nvPr/>
        </p:nvSpPr>
        <p:spPr>
          <a:xfrm>
            <a:off x="3728569" y="1196752"/>
            <a:ext cx="1728192" cy="369332"/>
          </a:xfrm>
          <a:prstGeom prst="rect">
            <a:avLst/>
          </a:prstGeom>
          <a:solidFill>
            <a:schemeClr val="accent1">
              <a:alpha val="18000"/>
            </a:schemeClr>
          </a:solidFill>
        </p:spPr>
        <p:txBody>
          <a:bodyPr wrap="square" rtlCol="0">
            <a:spAutoFit/>
          </a:bodyPr>
          <a:lstStyle/>
          <a:p>
            <a:pPr algn="l" fontAlgn="auto">
              <a:spcBef>
                <a:spcPts val="0"/>
              </a:spcBef>
              <a:spcAft>
                <a:spcPts val="0"/>
              </a:spcAft>
            </a:pPr>
            <a:r>
              <a:rPr lang="en-GB" smtClean="0">
                <a:solidFill>
                  <a:prstClr val="black"/>
                </a:solidFill>
                <a:latin typeface="Calibri"/>
              </a:rPr>
              <a:t>Data Validation</a:t>
            </a:r>
            <a:endParaRPr lang="en-GB">
              <a:solidFill>
                <a:prstClr val="black"/>
              </a:solidFill>
              <a:latin typeface="Calibri"/>
            </a:endParaRPr>
          </a:p>
        </p:txBody>
      </p:sp>
      <p:sp>
        <p:nvSpPr>
          <p:cNvPr id="10" name="Chevron 9"/>
          <p:cNvSpPr/>
          <p:nvPr/>
        </p:nvSpPr>
        <p:spPr>
          <a:xfrm>
            <a:off x="251520" y="3284984"/>
            <a:ext cx="3744416" cy="844672"/>
          </a:xfrm>
          <a:prstGeom prst="chevron">
            <a:avLst/>
          </a:prstGeom>
          <a:solidFill>
            <a:schemeClr val="accent3">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auto">
              <a:spcBef>
                <a:spcPts val="0"/>
              </a:spcBef>
              <a:spcAft>
                <a:spcPts val="0"/>
              </a:spcAft>
            </a:pPr>
            <a:endParaRPr lang="en-GB" b="1">
              <a:solidFill>
                <a:prstClr val="white"/>
              </a:solidFill>
            </a:endParaRPr>
          </a:p>
        </p:txBody>
      </p:sp>
      <p:sp>
        <p:nvSpPr>
          <p:cNvPr id="11" name="Chevron 10"/>
          <p:cNvSpPr/>
          <p:nvPr/>
        </p:nvSpPr>
        <p:spPr>
          <a:xfrm>
            <a:off x="3851920" y="3232400"/>
            <a:ext cx="2016224" cy="844672"/>
          </a:xfrm>
          <a:prstGeom prst="chevron">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auto">
              <a:spcBef>
                <a:spcPts val="0"/>
              </a:spcBef>
              <a:spcAft>
                <a:spcPts val="0"/>
              </a:spcAft>
            </a:pPr>
            <a:r>
              <a:rPr lang="en-GB" b="1" smtClean="0">
                <a:solidFill>
                  <a:prstClr val="white"/>
                </a:solidFill>
              </a:rPr>
              <a:t>Register  Data Location</a:t>
            </a:r>
            <a:endParaRPr lang="en-GB" b="1">
              <a:solidFill>
                <a:prstClr val="white"/>
              </a:solidFill>
            </a:endParaRPr>
          </a:p>
        </p:txBody>
      </p:sp>
      <p:sp>
        <p:nvSpPr>
          <p:cNvPr id="12" name="Chevron 11"/>
          <p:cNvSpPr/>
          <p:nvPr/>
        </p:nvSpPr>
        <p:spPr>
          <a:xfrm>
            <a:off x="5652120" y="3232400"/>
            <a:ext cx="2016224" cy="844672"/>
          </a:xfrm>
          <a:prstGeom prst="chevron">
            <a:avLst/>
          </a:prstGeom>
          <a:solidFill>
            <a:schemeClr val="tx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auto">
              <a:spcBef>
                <a:spcPts val="0"/>
              </a:spcBef>
              <a:spcAft>
                <a:spcPts val="0"/>
              </a:spcAft>
            </a:pPr>
            <a:r>
              <a:rPr lang="en-GB" b="1" smtClean="0">
                <a:solidFill>
                  <a:prstClr val="white"/>
                </a:solidFill>
              </a:rPr>
              <a:t> Inform Data Available</a:t>
            </a:r>
            <a:endParaRPr lang="en-GB" b="1">
              <a:solidFill>
                <a:prstClr val="white"/>
              </a:solidFill>
            </a:endParaRPr>
          </a:p>
        </p:txBody>
      </p:sp>
      <p:sp>
        <p:nvSpPr>
          <p:cNvPr id="15" name="TextBox 14"/>
          <p:cNvSpPr txBox="1"/>
          <p:nvPr/>
        </p:nvSpPr>
        <p:spPr>
          <a:xfrm>
            <a:off x="3779912" y="2708920"/>
            <a:ext cx="1728192" cy="369332"/>
          </a:xfrm>
          <a:prstGeom prst="rect">
            <a:avLst/>
          </a:prstGeom>
          <a:solidFill>
            <a:schemeClr val="bg1">
              <a:lumMod val="75000"/>
            </a:schemeClr>
          </a:solidFill>
        </p:spPr>
        <p:txBody>
          <a:bodyPr wrap="square" rtlCol="0">
            <a:spAutoFit/>
          </a:bodyPr>
          <a:lstStyle/>
          <a:p>
            <a:pPr algn="l" fontAlgn="auto">
              <a:spcBef>
                <a:spcPts val="0"/>
              </a:spcBef>
              <a:spcAft>
                <a:spcPts val="0"/>
              </a:spcAft>
            </a:pPr>
            <a:r>
              <a:rPr lang="en-GB" smtClean="0">
                <a:solidFill>
                  <a:prstClr val="black"/>
                </a:solidFill>
                <a:latin typeface="Calibri"/>
              </a:rPr>
              <a:t>Data Collection</a:t>
            </a:r>
            <a:endParaRPr lang="en-GB">
              <a:solidFill>
                <a:prstClr val="black"/>
              </a:solidFill>
              <a:latin typeface="Calibri"/>
            </a:endParaRPr>
          </a:p>
        </p:txBody>
      </p:sp>
      <p:pic>
        <p:nvPicPr>
          <p:cNvPr id="1026" name="Picture 2"/>
          <p:cNvPicPr>
            <a:picLocks noChangeAspect="1" noChangeArrowheads="1"/>
          </p:cNvPicPr>
          <p:nvPr/>
        </p:nvPicPr>
        <p:blipFill>
          <a:blip r:embed="rId2" cstate="print"/>
          <a:srcRect/>
          <a:stretch>
            <a:fillRect/>
          </a:stretch>
        </p:blipFill>
        <p:spPr bwMode="auto">
          <a:xfrm>
            <a:off x="683568" y="3573016"/>
            <a:ext cx="2896047" cy="342621"/>
          </a:xfrm>
          <a:prstGeom prst="rect">
            <a:avLst/>
          </a:prstGeom>
          <a:noFill/>
          <a:ln w="9525">
            <a:noFill/>
            <a:miter lim="800000"/>
            <a:headEnd/>
            <a:tailEnd/>
          </a:ln>
        </p:spPr>
      </p:pic>
      <p:pic>
        <p:nvPicPr>
          <p:cNvPr id="1027" name="Picture 3"/>
          <p:cNvPicPr>
            <a:picLocks noChangeAspect="1" noChangeArrowheads="1"/>
          </p:cNvPicPr>
          <p:nvPr/>
        </p:nvPicPr>
        <p:blipFill>
          <a:blip r:embed="rId3" cstate="print"/>
          <a:srcRect/>
          <a:stretch>
            <a:fillRect/>
          </a:stretch>
        </p:blipFill>
        <p:spPr bwMode="auto">
          <a:xfrm>
            <a:off x="1691680" y="3284984"/>
            <a:ext cx="987549" cy="280415"/>
          </a:xfrm>
          <a:prstGeom prst="rect">
            <a:avLst/>
          </a:prstGeom>
          <a:noFill/>
          <a:ln w="9525">
            <a:noFill/>
            <a:miter lim="800000"/>
            <a:headEnd/>
            <a:tailEnd/>
          </a:ln>
        </p:spPr>
      </p:pic>
    </p:spTree>
    <p:extLst>
      <p:ext uri="{BB962C8B-B14F-4D97-AF65-F5344CB8AC3E}">
        <p14:creationId xmlns:p14="http://schemas.microsoft.com/office/powerpoint/2010/main" val="157996164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GB" smtClean="0"/>
              <a:t>Registry Driven Processes</a:t>
            </a:r>
            <a:endParaRPr lang="en-GB"/>
          </a:p>
        </p:txBody>
      </p:sp>
      <p:sp>
        <p:nvSpPr>
          <p:cNvPr id="4" name="Chevron 3"/>
          <p:cNvSpPr/>
          <p:nvPr/>
        </p:nvSpPr>
        <p:spPr>
          <a:xfrm>
            <a:off x="128169" y="1720232"/>
            <a:ext cx="1944216" cy="844672"/>
          </a:xfrm>
          <a:prstGeom prst="chevron">
            <a:avLst/>
          </a:prstGeom>
          <a:solidFill>
            <a:schemeClr val="accent1">
              <a:alpha val="23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auto">
              <a:spcBef>
                <a:spcPts val="0"/>
              </a:spcBef>
              <a:spcAft>
                <a:spcPts val="0"/>
              </a:spcAft>
            </a:pPr>
            <a:r>
              <a:rPr lang="en-GB" b="1" smtClean="0">
                <a:solidFill>
                  <a:prstClr val="white"/>
                </a:solidFill>
              </a:rPr>
              <a:t>Access Data</a:t>
            </a:r>
            <a:endParaRPr lang="en-GB" b="1">
              <a:solidFill>
                <a:prstClr val="white"/>
              </a:solidFill>
            </a:endParaRPr>
          </a:p>
        </p:txBody>
      </p:sp>
      <p:sp>
        <p:nvSpPr>
          <p:cNvPr id="5" name="Chevron 4"/>
          <p:cNvSpPr/>
          <p:nvPr/>
        </p:nvSpPr>
        <p:spPr>
          <a:xfrm>
            <a:off x="1856361" y="1720232"/>
            <a:ext cx="2016224" cy="844672"/>
          </a:xfrm>
          <a:prstGeom prst="chevron">
            <a:avLst/>
          </a:prstGeom>
          <a:solidFill>
            <a:schemeClr val="accent1">
              <a:alpha val="23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auto">
              <a:spcBef>
                <a:spcPts val="0"/>
              </a:spcBef>
              <a:spcAft>
                <a:spcPts val="0"/>
              </a:spcAft>
            </a:pPr>
            <a:r>
              <a:rPr lang="en-GB" b="1" smtClean="0">
                <a:solidFill>
                  <a:prstClr val="white"/>
                </a:solidFill>
              </a:rPr>
              <a:t>Obtain Registry Structures</a:t>
            </a:r>
            <a:endParaRPr lang="en-GB" b="1">
              <a:solidFill>
                <a:prstClr val="white"/>
              </a:solidFill>
            </a:endParaRPr>
          </a:p>
        </p:txBody>
      </p:sp>
      <p:sp>
        <p:nvSpPr>
          <p:cNvPr id="6" name="Chevron 5"/>
          <p:cNvSpPr/>
          <p:nvPr/>
        </p:nvSpPr>
        <p:spPr>
          <a:xfrm>
            <a:off x="3656561" y="1720232"/>
            <a:ext cx="2016224" cy="844672"/>
          </a:xfrm>
          <a:prstGeom prst="chevron">
            <a:avLst/>
          </a:prstGeom>
          <a:solidFill>
            <a:schemeClr val="accent1">
              <a:alpha val="23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auto">
              <a:spcBef>
                <a:spcPts val="0"/>
              </a:spcBef>
              <a:spcAft>
                <a:spcPts val="0"/>
              </a:spcAft>
            </a:pPr>
            <a:r>
              <a:rPr lang="en-GB" b="1" smtClean="0">
                <a:solidFill>
                  <a:prstClr val="white"/>
                </a:solidFill>
              </a:rPr>
              <a:t> Validate</a:t>
            </a:r>
            <a:endParaRPr lang="en-GB" b="1">
              <a:solidFill>
                <a:prstClr val="white"/>
              </a:solidFill>
            </a:endParaRPr>
          </a:p>
        </p:txBody>
      </p:sp>
      <p:sp>
        <p:nvSpPr>
          <p:cNvPr id="7" name="Chevron 6"/>
          <p:cNvSpPr/>
          <p:nvPr/>
        </p:nvSpPr>
        <p:spPr>
          <a:xfrm>
            <a:off x="5456761" y="1720232"/>
            <a:ext cx="1872208" cy="844672"/>
          </a:xfrm>
          <a:prstGeom prst="chevron">
            <a:avLst/>
          </a:prstGeom>
          <a:solidFill>
            <a:schemeClr val="accent1">
              <a:alpha val="23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auto">
              <a:spcBef>
                <a:spcPts val="0"/>
              </a:spcBef>
              <a:spcAft>
                <a:spcPts val="0"/>
              </a:spcAft>
            </a:pPr>
            <a:r>
              <a:rPr lang="en-GB" b="1" smtClean="0">
                <a:solidFill>
                  <a:prstClr val="white"/>
                </a:solidFill>
              </a:rPr>
              <a:t>(Map and re-validate)</a:t>
            </a:r>
            <a:endParaRPr lang="en-GB" b="1">
              <a:solidFill>
                <a:prstClr val="white"/>
              </a:solidFill>
            </a:endParaRPr>
          </a:p>
        </p:txBody>
      </p:sp>
      <p:sp>
        <p:nvSpPr>
          <p:cNvPr id="8" name="Chevron 7"/>
          <p:cNvSpPr/>
          <p:nvPr/>
        </p:nvSpPr>
        <p:spPr>
          <a:xfrm>
            <a:off x="7125259" y="1720232"/>
            <a:ext cx="1926800" cy="844672"/>
          </a:xfrm>
          <a:prstGeom prst="chevron">
            <a:avLst/>
          </a:prstGeom>
          <a:solidFill>
            <a:schemeClr val="accent1">
              <a:alpha val="23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auto">
              <a:spcBef>
                <a:spcPts val="0"/>
              </a:spcBef>
              <a:spcAft>
                <a:spcPts val="0"/>
              </a:spcAft>
            </a:pPr>
            <a:r>
              <a:rPr lang="en-GB" b="1" smtClean="0">
                <a:solidFill>
                  <a:prstClr val="white"/>
                </a:solidFill>
              </a:rPr>
              <a:t>Output Mapped Data</a:t>
            </a:r>
            <a:endParaRPr lang="en-GB" b="1">
              <a:solidFill>
                <a:prstClr val="white"/>
              </a:solidFill>
            </a:endParaRPr>
          </a:p>
        </p:txBody>
      </p:sp>
      <p:sp>
        <p:nvSpPr>
          <p:cNvPr id="9" name="TextBox 8"/>
          <p:cNvSpPr txBox="1"/>
          <p:nvPr/>
        </p:nvSpPr>
        <p:spPr>
          <a:xfrm>
            <a:off x="3728569" y="1196752"/>
            <a:ext cx="1728192" cy="369332"/>
          </a:xfrm>
          <a:prstGeom prst="rect">
            <a:avLst/>
          </a:prstGeom>
          <a:solidFill>
            <a:schemeClr val="accent1">
              <a:alpha val="23000"/>
            </a:schemeClr>
          </a:solidFill>
        </p:spPr>
        <p:txBody>
          <a:bodyPr wrap="square" rtlCol="0">
            <a:spAutoFit/>
          </a:bodyPr>
          <a:lstStyle/>
          <a:p>
            <a:pPr algn="l" fontAlgn="auto">
              <a:spcBef>
                <a:spcPts val="0"/>
              </a:spcBef>
              <a:spcAft>
                <a:spcPts val="0"/>
              </a:spcAft>
            </a:pPr>
            <a:r>
              <a:rPr lang="en-GB" smtClean="0">
                <a:solidFill>
                  <a:prstClr val="black"/>
                </a:solidFill>
                <a:latin typeface="Calibri"/>
              </a:rPr>
              <a:t>Data Validation</a:t>
            </a:r>
            <a:endParaRPr lang="en-GB">
              <a:solidFill>
                <a:prstClr val="black"/>
              </a:solidFill>
              <a:latin typeface="Calibri"/>
            </a:endParaRPr>
          </a:p>
        </p:txBody>
      </p:sp>
      <p:sp>
        <p:nvSpPr>
          <p:cNvPr id="10" name="Chevron 9"/>
          <p:cNvSpPr/>
          <p:nvPr/>
        </p:nvSpPr>
        <p:spPr>
          <a:xfrm>
            <a:off x="179512" y="3232400"/>
            <a:ext cx="3744416" cy="844672"/>
          </a:xfrm>
          <a:prstGeom prst="chevron">
            <a:avLst/>
          </a:prstGeom>
          <a:solidFill>
            <a:schemeClr val="accent1">
              <a:alpha val="23000"/>
            </a:schemeClr>
          </a:solidFill>
          <a:effectLst>
            <a:outerShdw blurRad="50800" dist="50800" sx="1000" sy="1000" algn="ctr" rotWithShape="0">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auto">
              <a:spcBef>
                <a:spcPts val="0"/>
              </a:spcBef>
              <a:spcAft>
                <a:spcPts val="0"/>
              </a:spcAft>
            </a:pPr>
            <a:endParaRPr lang="en-GB" b="1">
              <a:solidFill>
                <a:prstClr val="white"/>
              </a:solidFill>
            </a:endParaRPr>
          </a:p>
        </p:txBody>
      </p:sp>
      <p:sp>
        <p:nvSpPr>
          <p:cNvPr id="11" name="Chevron 10"/>
          <p:cNvSpPr/>
          <p:nvPr/>
        </p:nvSpPr>
        <p:spPr>
          <a:xfrm>
            <a:off x="3851920" y="3232400"/>
            <a:ext cx="2016224" cy="844672"/>
          </a:xfrm>
          <a:prstGeom prst="chevron">
            <a:avLst/>
          </a:prstGeom>
          <a:solidFill>
            <a:schemeClr val="accent1">
              <a:alpha val="23000"/>
            </a:schemeClr>
          </a:solidFill>
          <a:effectLst>
            <a:outerShdw blurRad="50800" dist="50800" sx="1000" sy="1000" algn="ctr" rotWithShape="0">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auto">
              <a:spcBef>
                <a:spcPts val="0"/>
              </a:spcBef>
              <a:spcAft>
                <a:spcPts val="0"/>
              </a:spcAft>
            </a:pPr>
            <a:r>
              <a:rPr lang="en-GB" b="1" smtClean="0">
                <a:solidFill>
                  <a:prstClr val="white"/>
                </a:solidFill>
              </a:rPr>
              <a:t>Register  Data Location</a:t>
            </a:r>
            <a:endParaRPr lang="en-GB" b="1">
              <a:solidFill>
                <a:prstClr val="white"/>
              </a:solidFill>
            </a:endParaRPr>
          </a:p>
        </p:txBody>
      </p:sp>
      <p:sp>
        <p:nvSpPr>
          <p:cNvPr id="12" name="Chevron 11"/>
          <p:cNvSpPr/>
          <p:nvPr/>
        </p:nvSpPr>
        <p:spPr>
          <a:xfrm>
            <a:off x="5652120" y="3232400"/>
            <a:ext cx="2016224" cy="844672"/>
          </a:xfrm>
          <a:prstGeom prst="chevron">
            <a:avLst/>
          </a:prstGeom>
          <a:solidFill>
            <a:schemeClr val="accent1">
              <a:alpha val="23000"/>
            </a:schemeClr>
          </a:solidFill>
          <a:effectLst>
            <a:outerShdw blurRad="50800" dist="50800" sx="1000" sy="1000" algn="ctr" rotWithShape="0">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auto">
              <a:spcBef>
                <a:spcPts val="0"/>
              </a:spcBef>
              <a:spcAft>
                <a:spcPts val="0"/>
              </a:spcAft>
            </a:pPr>
            <a:r>
              <a:rPr lang="en-GB" b="1" smtClean="0">
                <a:solidFill>
                  <a:prstClr val="white"/>
                </a:solidFill>
              </a:rPr>
              <a:t> Inform Data Available</a:t>
            </a:r>
            <a:endParaRPr lang="en-GB" b="1">
              <a:solidFill>
                <a:prstClr val="white"/>
              </a:solidFill>
            </a:endParaRPr>
          </a:p>
        </p:txBody>
      </p:sp>
      <p:sp>
        <p:nvSpPr>
          <p:cNvPr id="15" name="TextBox 14"/>
          <p:cNvSpPr txBox="1"/>
          <p:nvPr/>
        </p:nvSpPr>
        <p:spPr>
          <a:xfrm>
            <a:off x="3779912" y="2708920"/>
            <a:ext cx="1728192" cy="369332"/>
          </a:xfrm>
          <a:prstGeom prst="rect">
            <a:avLst/>
          </a:prstGeom>
          <a:solidFill>
            <a:schemeClr val="accent1">
              <a:alpha val="23000"/>
            </a:schemeClr>
          </a:solidFill>
        </p:spPr>
        <p:txBody>
          <a:bodyPr wrap="square" rtlCol="0">
            <a:spAutoFit/>
          </a:bodyPr>
          <a:lstStyle/>
          <a:p>
            <a:pPr algn="l" fontAlgn="auto">
              <a:spcBef>
                <a:spcPts val="0"/>
              </a:spcBef>
              <a:spcAft>
                <a:spcPts val="0"/>
              </a:spcAft>
            </a:pPr>
            <a:r>
              <a:rPr lang="en-GB" smtClean="0">
                <a:solidFill>
                  <a:prstClr val="black"/>
                </a:solidFill>
                <a:latin typeface="Calibri"/>
              </a:rPr>
              <a:t>Data Collection</a:t>
            </a:r>
            <a:endParaRPr lang="en-GB">
              <a:solidFill>
                <a:prstClr val="black"/>
              </a:solidFill>
              <a:latin typeface="Calibri"/>
            </a:endParaRPr>
          </a:p>
        </p:txBody>
      </p:sp>
      <p:pic>
        <p:nvPicPr>
          <p:cNvPr id="1026" name="Picture 2"/>
          <p:cNvPicPr>
            <a:picLocks noChangeAspect="1" noChangeArrowheads="1"/>
          </p:cNvPicPr>
          <p:nvPr/>
        </p:nvPicPr>
        <p:blipFill>
          <a:blip r:embed="rId2" cstate="print"/>
          <a:srcRect/>
          <a:stretch>
            <a:fillRect/>
          </a:stretch>
        </p:blipFill>
        <p:spPr bwMode="auto">
          <a:xfrm>
            <a:off x="683568" y="3573016"/>
            <a:ext cx="2896047" cy="342621"/>
          </a:xfrm>
          <a:prstGeom prst="rect">
            <a:avLst/>
          </a:prstGeom>
          <a:solidFill>
            <a:schemeClr val="accent1">
              <a:alpha val="23000"/>
            </a:schemeClr>
          </a:solidFill>
          <a:ln w="9525">
            <a:noFill/>
            <a:miter lim="800000"/>
            <a:headEnd/>
            <a:tailEnd/>
          </a:ln>
          <a:effectLst>
            <a:outerShdw blurRad="50800" dist="50800" sx="1000" sy="1000" algn="ctr" rotWithShape="0">
              <a:srgbClr val="000000"/>
            </a:outerShdw>
          </a:effectLst>
        </p:spPr>
      </p:pic>
      <p:pic>
        <p:nvPicPr>
          <p:cNvPr id="1027" name="Picture 3"/>
          <p:cNvPicPr>
            <a:picLocks noChangeAspect="1" noChangeArrowheads="1"/>
          </p:cNvPicPr>
          <p:nvPr/>
        </p:nvPicPr>
        <p:blipFill>
          <a:blip r:embed="rId3" cstate="print"/>
          <a:srcRect/>
          <a:stretch>
            <a:fillRect/>
          </a:stretch>
        </p:blipFill>
        <p:spPr bwMode="auto">
          <a:xfrm>
            <a:off x="1691680" y="3284984"/>
            <a:ext cx="987549" cy="280415"/>
          </a:xfrm>
          <a:prstGeom prst="rect">
            <a:avLst/>
          </a:prstGeom>
          <a:solidFill>
            <a:schemeClr val="accent1">
              <a:alpha val="23000"/>
            </a:schemeClr>
          </a:solidFill>
          <a:ln w="9525">
            <a:noFill/>
            <a:miter lim="800000"/>
            <a:headEnd/>
            <a:tailEnd/>
          </a:ln>
          <a:effectLst>
            <a:outerShdw blurRad="50800" dist="50800" sx="1000" sy="1000" algn="ctr" rotWithShape="0">
              <a:srgbClr val="000000"/>
            </a:outerShdw>
          </a:effectLst>
        </p:spPr>
      </p:pic>
      <p:sp>
        <p:nvSpPr>
          <p:cNvPr id="18" name="Chevron 17"/>
          <p:cNvSpPr/>
          <p:nvPr/>
        </p:nvSpPr>
        <p:spPr>
          <a:xfrm>
            <a:off x="107504" y="4816576"/>
            <a:ext cx="1944216" cy="844672"/>
          </a:xfrm>
          <a:prstGeom prst="chevron">
            <a:avLst/>
          </a:prstGeom>
          <a:solidFill>
            <a:schemeClr val="accent3">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auto">
              <a:spcBef>
                <a:spcPts val="0"/>
              </a:spcBef>
              <a:spcAft>
                <a:spcPts val="0"/>
              </a:spcAft>
            </a:pPr>
            <a:r>
              <a:rPr lang="en-GB" b="1" smtClean="0">
                <a:solidFill>
                  <a:prstClr val="white"/>
                </a:solidFill>
              </a:rPr>
              <a:t>Discover</a:t>
            </a:r>
          </a:p>
          <a:p>
            <a:pPr fontAlgn="auto">
              <a:spcBef>
                <a:spcPts val="0"/>
              </a:spcBef>
              <a:spcAft>
                <a:spcPts val="0"/>
              </a:spcAft>
            </a:pPr>
            <a:r>
              <a:rPr lang="en-GB" b="1" smtClean="0">
                <a:solidFill>
                  <a:prstClr val="white"/>
                </a:solidFill>
              </a:rPr>
              <a:t>Data</a:t>
            </a:r>
            <a:endParaRPr lang="en-GB" b="1">
              <a:solidFill>
                <a:prstClr val="white"/>
              </a:solidFill>
            </a:endParaRPr>
          </a:p>
        </p:txBody>
      </p:sp>
      <p:sp>
        <p:nvSpPr>
          <p:cNvPr id="19" name="Chevron 18"/>
          <p:cNvSpPr/>
          <p:nvPr/>
        </p:nvSpPr>
        <p:spPr>
          <a:xfrm>
            <a:off x="1907704" y="4816576"/>
            <a:ext cx="1872208" cy="844672"/>
          </a:xfrm>
          <a:prstGeom prst="chevron">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auto">
              <a:spcBef>
                <a:spcPts val="0"/>
              </a:spcBef>
              <a:spcAft>
                <a:spcPts val="0"/>
              </a:spcAft>
            </a:pPr>
            <a:r>
              <a:rPr lang="en-GB" b="1" smtClean="0">
                <a:solidFill>
                  <a:prstClr val="white"/>
                </a:solidFill>
              </a:rPr>
              <a:t>Query Data Sources</a:t>
            </a:r>
            <a:endParaRPr lang="en-GB" b="1">
              <a:solidFill>
                <a:prstClr val="white"/>
              </a:solidFill>
            </a:endParaRPr>
          </a:p>
        </p:txBody>
      </p:sp>
      <p:sp>
        <p:nvSpPr>
          <p:cNvPr id="20" name="Chevron 19"/>
          <p:cNvSpPr/>
          <p:nvPr/>
        </p:nvSpPr>
        <p:spPr>
          <a:xfrm>
            <a:off x="3635896" y="4816576"/>
            <a:ext cx="2016224" cy="844672"/>
          </a:xfrm>
          <a:prstGeom prst="chevron">
            <a:avLst/>
          </a:prstGeom>
          <a:solidFill>
            <a:schemeClr val="tx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auto">
              <a:spcBef>
                <a:spcPts val="0"/>
              </a:spcBef>
              <a:spcAft>
                <a:spcPts val="0"/>
              </a:spcAft>
            </a:pPr>
            <a:r>
              <a:rPr lang="en-GB" b="1" smtClean="0">
                <a:solidFill>
                  <a:prstClr val="white"/>
                </a:solidFill>
              </a:rPr>
              <a:t>Query Metadata Sources</a:t>
            </a:r>
            <a:endParaRPr lang="en-GB" b="1">
              <a:solidFill>
                <a:prstClr val="white"/>
              </a:solidFill>
            </a:endParaRPr>
          </a:p>
        </p:txBody>
      </p:sp>
      <p:sp>
        <p:nvSpPr>
          <p:cNvPr id="21" name="Chevron 20"/>
          <p:cNvSpPr/>
          <p:nvPr/>
        </p:nvSpPr>
        <p:spPr>
          <a:xfrm>
            <a:off x="5508104" y="4816576"/>
            <a:ext cx="1872208" cy="844672"/>
          </a:xfrm>
          <a:prstGeom prst="chevron">
            <a:avLst/>
          </a:prstGeom>
          <a:solidFill>
            <a:schemeClr val="accent4">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auto">
              <a:spcBef>
                <a:spcPts val="0"/>
              </a:spcBef>
              <a:spcAft>
                <a:spcPts val="0"/>
              </a:spcAft>
            </a:pPr>
            <a:r>
              <a:rPr lang="en-GB" b="1" smtClean="0">
                <a:solidFill>
                  <a:prstClr val="white"/>
                </a:solidFill>
              </a:rPr>
              <a:t>Visualise Data </a:t>
            </a:r>
            <a:endParaRPr lang="en-GB" b="1">
              <a:solidFill>
                <a:prstClr val="white"/>
              </a:solidFill>
            </a:endParaRPr>
          </a:p>
        </p:txBody>
      </p:sp>
      <p:sp>
        <p:nvSpPr>
          <p:cNvPr id="22" name="Chevron 21"/>
          <p:cNvSpPr/>
          <p:nvPr/>
        </p:nvSpPr>
        <p:spPr>
          <a:xfrm>
            <a:off x="7218880" y="4816576"/>
            <a:ext cx="1728192" cy="844672"/>
          </a:xfrm>
          <a:prstGeom prst="chevron">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auto">
              <a:spcBef>
                <a:spcPts val="0"/>
              </a:spcBef>
              <a:spcAft>
                <a:spcPts val="0"/>
              </a:spcAft>
            </a:pPr>
            <a:r>
              <a:rPr lang="en-GB" b="1" smtClean="0">
                <a:solidFill>
                  <a:prstClr val="white"/>
                </a:solidFill>
              </a:rPr>
              <a:t>Export </a:t>
            </a:r>
            <a:endParaRPr lang="en-GB" b="1">
              <a:solidFill>
                <a:prstClr val="white"/>
              </a:solidFill>
            </a:endParaRPr>
          </a:p>
        </p:txBody>
      </p:sp>
      <p:sp>
        <p:nvSpPr>
          <p:cNvPr id="23" name="TextBox 22"/>
          <p:cNvSpPr txBox="1"/>
          <p:nvPr/>
        </p:nvSpPr>
        <p:spPr>
          <a:xfrm>
            <a:off x="3563888" y="4293096"/>
            <a:ext cx="2088232" cy="369332"/>
          </a:xfrm>
          <a:prstGeom prst="rect">
            <a:avLst/>
          </a:prstGeom>
          <a:solidFill>
            <a:schemeClr val="bg1">
              <a:lumMod val="75000"/>
            </a:schemeClr>
          </a:solidFill>
        </p:spPr>
        <p:txBody>
          <a:bodyPr wrap="square" rtlCol="0">
            <a:spAutoFit/>
          </a:bodyPr>
          <a:lstStyle/>
          <a:p>
            <a:pPr algn="l" fontAlgn="auto">
              <a:spcBef>
                <a:spcPts val="0"/>
              </a:spcBef>
              <a:spcAft>
                <a:spcPts val="0"/>
              </a:spcAft>
            </a:pPr>
            <a:r>
              <a:rPr lang="en-GB" smtClean="0">
                <a:solidFill>
                  <a:prstClr val="black"/>
                </a:solidFill>
                <a:latin typeface="Calibri"/>
              </a:rPr>
              <a:t>Data Dissemination</a:t>
            </a:r>
            <a:endParaRPr lang="en-GB">
              <a:solidFill>
                <a:prstClr val="black"/>
              </a:solidFill>
              <a:latin typeface="Calibri"/>
            </a:endParaRPr>
          </a:p>
        </p:txBody>
      </p:sp>
      <p:sp>
        <p:nvSpPr>
          <p:cNvPr id="24" name="TextBox 23"/>
          <p:cNvSpPr txBox="1"/>
          <p:nvPr/>
        </p:nvSpPr>
        <p:spPr>
          <a:xfrm>
            <a:off x="179512" y="6021288"/>
            <a:ext cx="8136904" cy="523220"/>
          </a:xfrm>
          <a:prstGeom prst="rect">
            <a:avLst/>
          </a:prstGeom>
          <a:solidFill>
            <a:schemeClr val="bg1">
              <a:lumMod val="85000"/>
            </a:schemeClr>
          </a:solidFill>
        </p:spPr>
        <p:txBody>
          <a:bodyPr wrap="square" rtlCol="0">
            <a:spAutoFit/>
          </a:bodyPr>
          <a:lstStyle/>
          <a:p>
            <a:r>
              <a:rPr lang="en-GB" sz="2800" dirty="0" smtClean="0">
                <a:solidFill>
                  <a:prstClr val="black"/>
                </a:solidFill>
              </a:rPr>
              <a:t>Driven by Structural  Metadata</a:t>
            </a:r>
            <a:endParaRPr lang="en-GB" sz="2800" dirty="0">
              <a:solidFill>
                <a:prstClr val="black"/>
              </a:solidFill>
            </a:endParaRPr>
          </a:p>
        </p:txBody>
      </p:sp>
      <p:sp>
        <p:nvSpPr>
          <p:cNvPr id="25" name="Up Arrow 24"/>
          <p:cNvSpPr/>
          <p:nvPr/>
        </p:nvSpPr>
        <p:spPr>
          <a:xfrm>
            <a:off x="971600" y="5733256"/>
            <a:ext cx="216024" cy="288032"/>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a:solidFill>
                <a:prstClr val="white"/>
              </a:solidFill>
            </a:endParaRPr>
          </a:p>
        </p:txBody>
      </p:sp>
      <p:sp>
        <p:nvSpPr>
          <p:cNvPr id="26" name="Up Arrow 25"/>
          <p:cNvSpPr/>
          <p:nvPr/>
        </p:nvSpPr>
        <p:spPr>
          <a:xfrm>
            <a:off x="2555776" y="5733256"/>
            <a:ext cx="216024" cy="288032"/>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a:solidFill>
                <a:prstClr val="white"/>
              </a:solidFill>
            </a:endParaRPr>
          </a:p>
        </p:txBody>
      </p:sp>
      <p:sp>
        <p:nvSpPr>
          <p:cNvPr id="27" name="Up Arrow 26"/>
          <p:cNvSpPr/>
          <p:nvPr/>
        </p:nvSpPr>
        <p:spPr>
          <a:xfrm>
            <a:off x="4427984" y="5733256"/>
            <a:ext cx="216024" cy="288032"/>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a:solidFill>
                <a:prstClr val="white"/>
              </a:solidFill>
            </a:endParaRPr>
          </a:p>
        </p:txBody>
      </p:sp>
      <p:sp>
        <p:nvSpPr>
          <p:cNvPr id="28" name="Up Arrow 27"/>
          <p:cNvSpPr/>
          <p:nvPr/>
        </p:nvSpPr>
        <p:spPr>
          <a:xfrm>
            <a:off x="6228184" y="5733256"/>
            <a:ext cx="216024" cy="288032"/>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a:solidFill>
                <a:prstClr val="white"/>
              </a:solidFill>
            </a:endParaRPr>
          </a:p>
        </p:txBody>
      </p:sp>
      <p:sp>
        <p:nvSpPr>
          <p:cNvPr id="29" name="Up Arrow 28"/>
          <p:cNvSpPr/>
          <p:nvPr/>
        </p:nvSpPr>
        <p:spPr>
          <a:xfrm>
            <a:off x="7740352" y="5733256"/>
            <a:ext cx="216024" cy="288032"/>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a:solidFill>
                <a:prstClr val="white"/>
              </a:solidFill>
            </a:endParaRPr>
          </a:p>
        </p:txBody>
      </p:sp>
    </p:spTree>
    <p:extLst>
      <p:ext uri="{BB962C8B-B14F-4D97-AF65-F5344CB8AC3E}">
        <p14:creationId xmlns:p14="http://schemas.microsoft.com/office/powerpoint/2010/main" val="23922657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extBox 30"/>
          <p:cNvSpPr txBox="1"/>
          <p:nvPr/>
        </p:nvSpPr>
        <p:spPr>
          <a:xfrm>
            <a:off x="467544" y="3645024"/>
            <a:ext cx="3384575" cy="1200329"/>
          </a:xfrm>
          <a:prstGeom prst="rect">
            <a:avLst/>
          </a:prstGeom>
          <a:solidFill>
            <a:schemeClr val="accent2">
              <a:lumMod val="20000"/>
              <a:lumOff val="80000"/>
            </a:schemeClr>
          </a:solidFill>
          <a:ln w="38100">
            <a:solidFill>
              <a:schemeClr val="tx2">
                <a:lumMod val="20000"/>
                <a:lumOff val="80000"/>
              </a:schemeClr>
            </a:solidFill>
            <a:prstDash val="dash"/>
          </a:ln>
        </p:spPr>
        <p:txBody>
          <a:bodyPr wrap="square" rtlCol="0">
            <a:spAutoFit/>
          </a:bodyPr>
          <a:lstStyle/>
          <a:p>
            <a:pPr algn="l" fontAlgn="auto">
              <a:spcBef>
                <a:spcPts val="0"/>
              </a:spcBef>
              <a:spcAft>
                <a:spcPts val="0"/>
              </a:spcAft>
            </a:pPr>
            <a:r>
              <a:rPr lang="en-GB" smtClean="0">
                <a:solidFill>
                  <a:prstClr val="black"/>
                </a:solidFill>
                <a:latin typeface="Calibri"/>
              </a:rPr>
              <a:t>Aggregated specification of cube sub-set in terms of sub set of actual content</a:t>
            </a:r>
          </a:p>
          <a:p>
            <a:pPr algn="l" fontAlgn="auto">
              <a:spcBef>
                <a:spcPts val="0"/>
              </a:spcBef>
              <a:spcAft>
                <a:spcPts val="0"/>
              </a:spcAft>
            </a:pPr>
            <a:endParaRPr lang="en-GB">
              <a:solidFill>
                <a:prstClr val="black"/>
              </a:solidFill>
              <a:latin typeface="Calibri"/>
            </a:endParaRPr>
          </a:p>
        </p:txBody>
      </p:sp>
      <p:sp>
        <p:nvSpPr>
          <p:cNvPr id="11" name="Title 10"/>
          <p:cNvSpPr>
            <a:spLocks noGrp="1"/>
          </p:cNvSpPr>
          <p:nvPr>
            <p:ph type="title"/>
          </p:nvPr>
        </p:nvSpPr>
        <p:spPr>
          <a:xfrm>
            <a:off x="539552" y="260648"/>
            <a:ext cx="8229600" cy="1143000"/>
          </a:xfrm>
          <a:prstGeom prst="rect">
            <a:avLst/>
          </a:prstGeom>
        </p:spPr>
        <p:txBody>
          <a:bodyPr>
            <a:normAutofit/>
          </a:bodyPr>
          <a:lstStyle/>
          <a:p>
            <a:r>
              <a:rPr lang="en-GB" smtClean="0"/>
              <a:t>Metadata to Drive Data Dissemination</a:t>
            </a:r>
            <a:endParaRPr lang="en-GB"/>
          </a:p>
        </p:txBody>
      </p:sp>
      <p:sp>
        <p:nvSpPr>
          <p:cNvPr id="4" name="Down Arrow 3"/>
          <p:cNvSpPr/>
          <p:nvPr/>
        </p:nvSpPr>
        <p:spPr>
          <a:xfrm flipV="1">
            <a:off x="5292080" y="4764568"/>
            <a:ext cx="216024" cy="775242"/>
          </a:xfrm>
          <a:prstGeom prst="downArrow">
            <a:avLst/>
          </a:prstGeom>
        </p:spPr>
        <p:style>
          <a:lnRef idx="0">
            <a:schemeClr val="accent1"/>
          </a:lnRef>
          <a:fillRef idx="3">
            <a:schemeClr val="accent1"/>
          </a:fillRef>
          <a:effectRef idx="3">
            <a:schemeClr val="accent1"/>
          </a:effectRef>
          <a:fontRef idx="minor">
            <a:schemeClr val="lt1"/>
          </a:fontRef>
        </p:style>
        <p:txBody>
          <a:bodyPr anchor="ctr"/>
          <a:lstStyle/>
          <a:p>
            <a:pPr fontAlgn="auto">
              <a:spcBef>
                <a:spcPts val="0"/>
              </a:spcBef>
              <a:spcAft>
                <a:spcPts val="0"/>
              </a:spcAft>
              <a:defRPr/>
            </a:pPr>
            <a:endParaRPr lang="en-GB">
              <a:solidFill>
                <a:prstClr val="white"/>
              </a:solidFill>
            </a:endParaRPr>
          </a:p>
        </p:txBody>
      </p:sp>
      <p:sp>
        <p:nvSpPr>
          <p:cNvPr id="5" name="Down Arrow 4"/>
          <p:cNvSpPr/>
          <p:nvPr/>
        </p:nvSpPr>
        <p:spPr>
          <a:xfrm rot="16200000">
            <a:off x="4103515" y="3921368"/>
            <a:ext cx="217487" cy="576262"/>
          </a:xfrm>
          <a:prstGeom prst="downArrow">
            <a:avLst/>
          </a:prstGeom>
        </p:spPr>
        <p:style>
          <a:lnRef idx="0">
            <a:schemeClr val="accent1"/>
          </a:lnRef>
          <a:fillRef idx="3">
            <a:schemeClr val="accent1"/>
          </a:fillRef>
          <a:effectRef idx="3">
            <a:schemeClr val="accent1"/>
          </a:effectRef>
          <a:fontRef idx="minor">
            <a:schemeClr val="lt1"/>
          </a:fontRef>
        </p:style>
        <p:txBody>
          <a:bodyPr anchor="ctr"/>
          <a:lstStyle/>
          <a:p>
            <a:pPr fontAlgn="auto">
              <a:spcBef>
                <a:spcPts val="0"/>
              </a:spcBef>
              <a:spcAft>
                <a:spcPts val="0"/>
              </a:spcAft>
              <a:defRPr/>
            </a:pPr>
            <a:endParaRPr lang="en-GB">
              <a:solidFill>
                <a:prstClr val="white"/>
              </a:solidFill>
            </a:endParaRPr>
          </a:p>
        </p:txBody>
      </p:sp>
      <p:sp>
        <p:nvSpPr>
          <p:cNvPr id="6" name="Down Arrow 5"/>
          <p:cNvSpPr/>
          <p:nvPr/>
        </p:nvSpPr>
        <p:spPr>
          <a:xfrm flipV="1">
            <a:off x="5292278" y="2348880"/>
            <a:ext cx="218137" cy="1312990"/>
          </a:xfrm>
          <a:prstGeom prst="downArrow">
            <a:avLst/>
          </a:prstGeom>
        </p:spPr>
        <p:style>
          <a:lnRef idx="0">
            <a:schemeClr val="accent1"/>
          </a:lnRef>
          <a:fillRef idx="3">
            <a:schemeClr val="accent1"/>
          </a:fillRef>
          <a:effectRef idx="3">
            <a:schemeClr val="accent1"/>
          </a:effectRef>
          <a:fontRef idx="minor">
            <a:schemeClr val="lt1"/>
          </a:fontRef>
        </p:style>
        <p:txBody>
          <a:bodyPr anchor="ctr"/>
          <a:lstStyle/>
          <a:p>
            <a:pPr fontAlgn="auto">
              <a:spcBef>
                <a:spcPts val="0"/>
              </a:spcBef>
              <a:spcAft>
                <a:spcPts val="0"/>
              </a:spcAft>
              <a:defRPr/>
            </a:pPr>
            <a:endParaRPr lang="en-GB">
              <a:solidFill>
                <a:prstClr val="white"/>
              </a:solidFill>
            </a:endParaRPr>
          </a:p>
        </p:txBody>
      </p:sp>
      <p:sp>
        <p:nvSpPr>
          <p:cNvPr id="8" name="TextBox 7"/>
          <p:cNvSpPr txBox="1"/>
          <p:nvPr/>
        </p:nvSpPr>
        <p:spPr>
          <a:xfrm>
            <a:off x="755576" y="1268760"/>
            <a:ext cx="3456583" cy="923330"/>
          </a:xfrm>
          <a:prstGeom prst="rect">
            <a:avLst/>
          </a:prstGeom>
          <a:solidFill>
            <a:schemeClr val="accent2">
              <a:lumMod val="20000"/>
              <a:lumOff val="80000"/>
            </a:schemeClr>
          </a:solidFill>
          <a:ln w="38100">
            <a:solidFill>
              <a:schemeClr val="tx2">
                <a:lumMod val="20000"/>
                <a:lumOff val="80000"/>
              </a:schemeClr>
            </a:solidFill>
            <a:prstDash val="lgDash"/>
          </a:ln>
        </p:spPr>
        <p:txBody>
          <a:bodyPr wrap="square" rtlCol="0">
            <a:spAutoFit/>
          </a:bodyPr>
          <a:lstStyle/>
          <a:p>
            <a:pPr algn="l" fontAlgn="auto">
              <a:spcBef>
                <a:spcPts val="0"/>
              </a:spcBef>
              <a:spcAft>
                <a:spcPts val="0"/>
              </a:spcAft>
            </a:pPr>
            <a:r>
              <a:rPr lang="en-GB" smtClean="0">
                <a:solidFill>
                  <a:prstClr val="black"/>
                </a:solidFill>
                <a:latin typeface="Calibri"/>
              </a:rPr>
              <a:t>valid content in terms of structure (dimensions, attributes, measures) and coding schemes</a:t>
            </a:r>
            <a:endParaRPr lang="en-GB">
              <a:solidFill>
                <a:prstClr val="black"/>
              </a:solidFill>
              <a:latin typeface="Calibri"/>
            </a:endParaRPr>
          </a:p>
        </p:txBody>
      </p:sp>
      <p:sp>
        <p:nvSpPr>
          <p:cNvPr id="9" name="TextBox 8"/>
          <p:cNvSpPr txBox="1"/>
          <p:nvPr/>
        </p:nvSpPr>
        <p:spPr>
          <a:xfrm>
            <a:off x="7092280" y="3284984"/>
            <a:ext cx="1584176" cy="369332"/>
          </a:xfrm>
          <a:prstGeom prst="rect">
            <a:avLst/>
          </a:prstGeom>
          <a:solidFill>
            <a:schemeClr val="accent3">
              <a:lumMod val="20000"/>
              <a:lumOff val="80000"/>
            </a:schemeClr>
          </a:solidFill>
          <a:ln w="38100">
            <a:solidFill>
              <a:schemeClr val="tx2">
                <a:lumMod val="20000"/>
                <a:lumOff val="80000"/>
              </a:schemeClr>
            </a:solidFill>
            <a:prstDash val="dash"/>
          </a:ln>
        </p:spPr>
        <p:txBody>
          <a:bodyPr wrap="square" rtlCol="0">
            <a:spAutoFit/>
          </a:bodyPr>
          <a:lstStyle/>
          <a:p>
            <a:pPr algn="l" fontAlgn="auto">
              <a:spcBef>
                <a:spcPts val="0"/>
              </a:spcBef>
              <a:spcAft>
                <a:spcPts val="0"/>
              </a:spcAft>
            </a:pPr>
            <a:r>
              <a:rPr lang="en-GB" smtClean="0">
                <a:solidFill>
                  <a:prstClr val="black"/>
                </a:solidFill>
                <a:latin typeface="Calibri"/>
              </a:rPr>
              <a:t>data discovery</a:t>
            </a:r>
            <a:endParaRPr lang="en-GB">
              <a:solidFill>
                <a:prstClr val="black"/>
              </a:solidFill>
              <a:latin typeface="Calibri"/>
            </a:endParaRPr>
          </a:p>
        </p:txBody>
      </p:sp>
      <p:sp>
        <p:nvSpPr>
          <p:cNvPr id="13" name="Down Arrow 12"/>
          <p:cNvSpPr/>
          <p:nvPr/>
        </p:nvSpPr>
        <p:spPr>
          <a:xfrm rot="5400000" flipH="1">
            <a:off x="6551588" y="3897685"/>
            <a:ext cx="217487" cy="576262"/>
          </a:xfrm>
          <a:prstGeom prst="downArrow">
            <a:avLst/>
          </a:prstGeom>
        </p:spPr>
        <p:style>
          <a:lnRef idx="0">
            <a:schemeClr val="accent1"/>
          </a:lnRef>
          <a:fillRef idx="3">
            <a:schemeClr val="accent1"/>
          </a:fillRef>
          <a:effectRef idx="3">
            <a:schemeClr val="accent1"/>
          </a:effectRef>
          <a:fontRef idx="minor">
            <a:schemeClr val="lt1"/>
          </a:fontRef>
        </p:style>
        <p:txBody>
          <a:bodyPr anchor="ctr"/>
          <a:lstStyle/>
          <a:p>
            <a:pPr fontAlgn="auto">
              <a:spcBef>
                <a:spcPts val="0"/>
              </a:spcBef>
              <a:spcAft>
                <a:spcPts val="0"/>
              </a:spcAft>
              <a:defRPr/>
            </a:pPr>
            <a:endParaRPr lang="en-GB">
              <a:solidFill>
                <a:prstClr val="white"/>
              </a:solidFill>
            </a:endParaRPr>
          </a:p>
        </p:txBody>
      </p:sp>
      <p:sp>
        <p:nvSpPr>
          <p:cNvPr id="20" name="Down Arrow 19"/>
          <p:cNvSpPr/>
          <p:nvPr/>
        </p:nvSpPr>
        <p:spPr>
          <a:xfrm rot="16200000">
            <a:off x="3887491" y="5553745"/>
            <a:ext cx="217487" cy="576262"/>
          </a:xfrm>
          <a:prstGeom prst="downArrow">
            <a:avLst/>
          </a:prstGeom>
        </p:spPr>
        <p:style>
          <a:lnRef idx="0">
            <a:schemeClr val="accent1"/>
          </a:lnRef>
          <a:fillRef idx="3">
            <a:schemeClr val="accent1"/>
          </a:fillRef>
          <a:effectRef idx="3">
            <a:schemeClr val="accent1"/>
          </a:effectRef>
          <a:fontRef idx="minor">
            <a:schemeClr val="lt1"/>
          </a:fontRef>
        </p:style>
        <p:txBody>
          <a:bodyPr anchor="ctr"/>
          <a:lstStyle/>
          <a:p>
            <a:pPr fontAlgn="auto">
              <a:spcBef>
                <a:spcPts val="0"/>
              </a:spcBef>
              <a:spcAft>
                <a:spcPts val="0"/>
              </a:spcAft>
              <a:defRPr/>
            </a:pPr>
            <a:endParaRPr lang="en-GB">
              <a:solidFill>
                <a:prstClr val="white"/>
              </a:solidFill>
            </a:endParaRPr>
          </a:p>
        </p:txBody>
      </p:sp>
      <p:sp>
        <p:nvSpPr>
          <p:cNvPr id="21" name="TextBox 20"/>
          <p:cNvSpPr txBox="1"/>
          <p:nvPr/>
        </p:nvSpPr>
        <p:spPr>
          <a:xfrm>
            <a:off x="539552" y="5229200"/>
            <a:ext cx="3096344" cy="1200329"/>
          </a:xfrm>
          <a:prstGeom prst="rect">
            <a:avLst/>
          </a:prstGeom>
          <a:solidFill>
            <a:schemeClr val="accent2">
              <a:lumMod val="20000"/>
              <a:lumOff val="80000"/>
            </a:schemeClr>
          </a:solidFill>
          <a:ln w="38100">
            <a:solidFill>
              <a:schemeClr val="tx2">
                <a:lumMod val="20000"/>
                <a:lumOff val="80000"/>
              </a:schemeClr>
            </a:solidFill>
            <a:prstDash val="dash"/>
          </a:ln>
        </p:spPr>
        <p:txBody>
          <a:bodyPr wrap="square" rtlCol="0">
            <a:spAutoFit/>
          </a:bodyPr>
          <a:lstStyle/>
          <a:p>
            <a:pPr algn="l" fontAlgn="auto">
              <a:spcBef>
                <a:spcPts val="0"/>
              </a:spcBef>
              <a:spcAft>
                <a:spcPts val="0"/>
              </a:spcAft>
            </a:pPr>
            <a:r>
              <a:rPr lang="en-GB" smtClean="0">
                <a:solidFill>
                  <a:prstClr val="black"/>
                </a:solidFill>
                <a:latin typeface="Calibri"/>
              </a:rPr>
              <a:t>specification of cube sub-set in terms of sub set of actual content</a:t>
            </a:r>
          </a:p>
          <a:p>
            <a:pPr algn="l" fontAlgn="auto">
              <a:spcBef>
                <a:spcPts val="0"/>
              </a:spcBef>
              <a:spcAft>
                <a:spcPts val="0"/>
              </a:spcAft>
            </a:pPr>
            <a:endParaRPr lang="en-GB" smtClean="0">
              <a:solidFill>
                <a:prstClr val="black"/>
              </a:solidFill>
              <a:latin typeface="Calibri"/>
            </a:endParaRPr>
          </a:p>
        </p:txBody>
      </p:sp>
      <p:sp>
        <p:nvSpPr>
          <p:cNvPr id="23" name="Down Arrow 22"/>
          <p:cNvSpPr/>
          <p:nvPr/>
        </p:nvSpPr>
        <p:spPr>
          <a:xfrm rot="5400000" flipH="1">
            <a:off x="6695803" y="5530062"/>
            <a:ext cx="217487" cy="576262"/>
          </a:xfrm>
          <a:prstGeom prst="downArrow">
            <a:avLst/>
          </a:prstGeom>
        </p:spPr>
        <p:style>
          <a:lnRef idx="0">
            <a:schemeClr val="accent1"/>
          </a:lnRef>
          <a:fillRef idx="3">
            <a:schemeClr val="accent1"/>
          </a:fillRef>
          <a:effectRef idx="3">
            <a:schemeClr val="accent1"/>
          </a:effectRef>
          <a:fontRef idx="minor">
            <a:schemeClr val="lt1"/>
          </a:fontRef>
        </p:style>
        <p:txBody>
          <a:bodyPr anchor="ctr"/>
          <a:lstStyle/>
          <a:p>
            <a:pPr fontAlgn="auto">
              <a:spcBef>
                <a:spcPts val="0"/>
              </a:spcBef>
              <a:spcAft>
                <a:spcPts val="0"/>
              </a:spcAft>
              <a:defRPr/>
            </a:pPr>
            <a:endParaRPr lang="en-GB">
              <a:solidFill>
                <a:prstClr val="white"/>
              </a:solidFill>
            </a:endParaRPr>
          </a:p>
        </p:txBody>
      </p:sp>
      <p:pic>
        <p:nvPicPr>
          <p:cNvPr id="22" name="Picture 2"/>
          <p:cNvPicPr>
            <a:picLocks noChangeAspect="1" noChangeArrowheads="1"/>
          </p:cNvPicPr>
          <p:nvPr/>
        </p:nvPicPr>
        <p:blipFill>
          <a:blip r:embed="rId3" cstate="print"/>
          <a:srcRect/>
          <a:stretch>
            <a:fillRect/>
          </a:stretch>
        </p:blipFill>
        <p:spPr bwMode="auto">
          <a:xfrm>
            <a:off x="4644207" y="3717032"/>
            <a:ext cx="1572342" cy="1008112"/>
          </a:xfrm>
          <a:prstGeom prst="rect">
            <a:avLst/>
          </a:prstGeom>
          <a:noFill/>
          <a:ln w="9525">
            <a:noFill/>
            <a:miter lim="800000"/>
            <a:headEnd/>
            <a:tailEnd/>
          </a:ln>
        </p:spPr>
      </p:pic>
      <p:sp>
        <p:nvSpPr>
          <p:cNvPr id="24" name="TextBox 23"/>
          <p:cNvSpPr txBox="1"/>
          <p:nvPr/>
        </p:nvSpPr>
        <p:spPr>
          <a:xfrm>
            <a:off x="7164487" y="5637441"/>
            <a:ext cx="1584176" cy="369332"/>
          </a:xfrm>
          <a:prstGeom prst="rect">
            <a:avLst/>
          </a:prstGeom>
          <a:solidFill>
            <a:schemeClr val="accent3">
              <a:lumMod val="20000"/>
              <a:lumOff val="80000"/>
            </a:schemeClr>
          </a:solidFill>
          <a:ln w="38100">
            <a:solidFill>
              <a:schemeClr val="tx2">
                <a:lumMod val="20000"/>
                <a:lumOff val="80000"/>
              </a:schemeClr>
            </a:solidFill>
            <a:prstDash val="dash"/>
          </a:ln>
        </p:spPr>
        <p:txBody>
          <a:bodyPr wrap="square" rtlCol="0">
            <a:spAutoFit/>
          </a:bodyPr>
          <a:lstStyle/>
          <a:p>
            <a:pPr algn="l" fontAlgn="auto">
              <a:spcBef>
                <a:spcPts val="0"/>
              </a:spcBef>
              <a:spcAft>
                <a:spcPts val="0"/>
              </a:spcAft>
            </a:pPr>
            <a:r>
              <a:rPr lang="en-GB" smtClean="0">
                <a:solidFill>
                  <a:prstClr val="black"/>
                </a:solidFill>
                <a:latin typeface="Calibri"/>
              </a:rPr>
              <a:t>data provider</a:t>
            </a:r>
            <a:endParaRPr lang="en-GB">
              <a:solidFill>
                <a:prstClr val="black"/>
              </a:solidFill>
              <a:latin typeface="Calibri"/>
            </a:endParaRPr>
          </a:p>
        </p:txBody>
      </p:sp>
      <p:sp>
        <p:nvSpPr>
          <p:cNvPr id="25" name="TextBox 24"/>
          <p:cNvSpPr txBox="1"/>
          <p:nvPr/>
        </p:nvSpPr>
        <p:spPr>
          <a:xfrm>
            <a:off x="4572000" y="6444044"/>
            <a:ext cx="1584176" cy="369332"/>
          </a:xfrm>
          <a:prstGeom prst="rect">
            <a:avLst/>
          </a:prstGeom>
          <a:solidFill>
            <a:schemeClr val="accent3">
              <a:lumMod val="20000"/>
              <a:lumOff val="80000"/>
            </a:schemeClr>
          </a:solidFill>
          <a:ln w="38100">
            <a:solidFill>
              <a:schemeClr val="tx2">
                <a:lumMod val="20000"/>
                <a:lumOff val="80000"/>
              </a:schemeClr>
            </a:solidFill>
            <a:prstDash val="dash"/>
          </a:ln>
        </p:spPr>
        <p:txBody>
          <a:bodyPr wrap="square" rtlCol="0">
            <a:spAutoFit/>
          </a:bodyPr>
          <a:lstStyle/>
          <a:p>
            <a:pPr algn="l" fontAlgn="auto">
              <a:spcBef>
                <a:spcPts val="0"/>
              </a:spcBef>
              <a:spcAft>
                <a:spcPts val="0"/>
              </a:spcAft>
            </a:pPr>
            <a:r>
              <a:rPr lang="en-GB" smtClean="0">
                <a:solidFill>
                  <a:prstClr val="black"/>
                </a:solidFill>
                <a:latin typeface="Calibri"/>
              </a:rPr>
              <a:t>data location</a:t>
            </a:r>
            <a:endParaRPr lang="en-GB">
              <a:solidFill>
                <a:prstClr val="black"/>
              </a:solidFill>
              <a:latin typeface="Calibri"/>
            </a:endParaRPr>
          </a:p>
        </p:txBody>
      </p:sp>
      <p:sp>
        <p:nvSpPr>
          <p:cNvPr id="26" name="Down Arrow 25"/>
          <p:cNvSpPr/>
          <p:nvPr/>
        </p:nvSpPr>
        <p:spPr>
          <a:xfrm flipV="1">
            <a:off x="5292080" y="6046518"/>
            <a:ext cx="216024" cy="334810"/>
          </a:xfrm>
          <a:prstGeom prst="downArrow">
            <a:avLst/>
          </a:prstGeom>
        </p:spPr>
        <p:style>
          <a:lnRef idx="0">
            <a:schemeClr val="accent1"/>
          </a:lnRef>
          <a:fillRef idx="3">
            <a:schemeClr val="accent1"/>
          </a:fillRef>
          <a:effectRef idx="3">
            <a:schemeClr val="accent1"/>
          </a:effectRef>
          <a:fontRef idx="minor">
            <a:schemeClr val="lt1"/>
          </a:fontRef>
        </p:style>
        <p:txBody>
          <a:bodyPr anchor="ctr"/>
          <a:lstStyle/>
          <a:p>
            <a:pPr fontAlgn="auto">
              <a:spcBef>
                <a:spcPts val="0"/>
              </a:spcBef>
              <a:spcAft>
                <a:spcPts val="0"/>
              </a:spcAft>
              <a:defRPr/>
            </a:pPr>
            <a:endParaRPr lang="en-GB">
              <a:solidFill>
                <a:prstClr val="white"/>
              </a:solidFill>
            </a:endParaRPr>
          </a:p>
        </p:txBody>
      </p:sp>
      <p:sp>
        <p:nvSpPr>
          <p:cNvPr id="27" name="TextBox 26"/>
          <p:cNvSpPr txBox="1"/>
          <p:nvPr/>
        </p:nvSpPr>
        <p:spPr>
          <a:xfrm>
            <a:off x="6804248" y="4509120"/>
            <a:ext cx="2016224" cy="646331"/>
          </a:xfrm>
          <a:prstGeom prst="rect">
            <a:avLst/>
          </a:prstGeom>
          <a:solidFill>
            <a:schemeClr val="accent2">
              <a:lumMod val="20000"/>
              <a:lumOff val="80000"/>
            </a:schemeClr>
          </a:solidFill>
          <a:ln w="38100">
            <a:solidFill>
              <a:schemeClr val="tx2">
                <a:lumMod val="20000"/>
                <a:lumOff val="80000"/>
              </a:schemeClr>
            </a:solidFill>
            <a:prstDash val="dash"/>
          </a:ln>
        </p:spPr>
        <p:txBody>
          <a:bodyPr wrap="square" rtlCol="0">
            <a:spAutoFit/>
          </a:bodyPr>
          <a:lstStyle/>
          <a:p>
            <a:pPr algn="l" fontAlgn="auto">
              <a:spcBef>
                <a:spcPts val="0"/>
              </a:spcBef>
              <a:spcAft>
                <a:spcPts val="0"/>
              </a:spcAft>
            </a:pPr>
            <a:r>
              <a:rPr lang="en-GB" dirty="0" smtClean="0">
                <a:solidFill>
                  <a:prstClr val="black"/>
                </a:solidFill>
                <a:latin typeface="Calibri"/>
              </a:rPr>
              <a:t>topics, content, data publisher</a:t>
            </a:r>
            <a:endParaRPr lang="en-GB" dirty="0">
              <a:solidFill>
                <a:prstClr val="black"/>
              </a:solidFill>
              <a:latin typeface="Calibri"/>
            </a:endParaRPr>
          </a:p>
        </p:txBody>
      </p:sp>
      <p:sp>
        <p:nvSpPr>
          <p:cNvPr id="38" name="Rounded Rectangle 37"/>
          <p:cNvSpPr/>
          <p:nvPr/>
        </p:nvSpPr>
        <p:spPr>
          <a:xfrm>
            <a:off x="4644008" y="4005064"/>
            <a:ext cx="1609343" cy="576262"/>
          </a:xfrm>
          <a:prstGeom prst="roundRect">
            <a:avLst/>
          </a:prstGeom>
        </p:spPr>
        <p:style>
          <a:lnRef idx="0">
            <a:schemeClr val="accent2"/>
          </a:lnRef>
          <a:fillRef idx="3">
            <a:schemeClr val="accent2"/>
          </a:fillRef>
          <a:effectRef idx="3">
            <a:schemeClr val="accent2"/>
          </a:effectRef>
          <a:fontRef idx="minor">
            <a:schemeClr val="lt1"/>
          </a:fontRef>
        </p:style>
        <p:txBody>
          <a:bodyPr anchor="ctr"/>
          <a:lstStyle/>
          <a:p>
            <a:pPr fontAlgn="auto">
              <a:spcBef>
                <a:spcPts val="0"/>
              </a:spcBef>
              <a:spcAft>
                <a:spcPts val="0"/>
              </a:spcAft>
              <a:defRPr/>
            </a:pPr>
            <a:r>
              <a:rPr lang="en-GB" sz="1600" smtClean="0">
                <a:solidFill>
                  <a:prstClr val="white"/>
                </a:solidFill>
              </a:rPr>
              <a:t>Dataflow </a:t>
            </a:r>
            <a:endParaRPr lang="en-GB" sz="1600">
              <a:solidFill>
                <a:prstClr val="white"/>
              </a:solidFill>
            </a:endParaRPr>
          </a:p>
        </p:txBody>
      </p:sp>
      <p:sp>
        <p:nvSpPr>
          <p:cNvPr id="34" name="Rounded Rectangle 33"/>
          <p:cNvSpPr/>
          <p:nvPr/>
        </p:nvSpPr>
        <p:spPr>
          <a:xfrm>
            <a:off x="4448026" y="1484586"/>
            <a:ext cx="1708150" cy="576262"/>
          </a:xfrm>
          <a:prstGeom prst="roundRect">
            <a:avLst/>
          </a:prstGeom>
        </p:spPr>
        <p:style>
          <a:lnRef idx="0">
            <a:schemeClr val="accent2"/>
          </a:lnRef>
          <a:fillRef idx="3">
            <a:schemeClr val="accent2"/>
          </a:fillRef>
          <a:effectRef idx="3">
            <a:schemeClr val="accent2"/>
          </a:effectRef>
          <a:fontRef idx="minor">
            <a:schemeClr val="lt1"/>
          </a:fontRef>
        </p:style>
        <p:txBody>
          <a:bodyPr anchor="ctr"/>
          <a:lstStyle/>
          <a:p>
            <a:pPr fontAlgn="auto">
              <a:spcBef>
                <a:spcPts val="0"/>
              </a:spcBef>
              <a:spcAft>
                <a:spcPts val="0"/>
              </a:spcAft>
              <a:defRPr/>
            </a:pPr>
            <a:r>
              <a:rPr lang="en-GB" sz="1600">
                <a:solidFill>
                  <a:prstClr val="white"/>
                </a:solidFill>
              </a:rPr>
              <a:t>Data</a:t>
            </a:r>
            <a:r>
              <a:rPr lang="en-GB">
                <a:solidFill>
                  <a:prstClr val="white"/>
                </a:solidFill>
              </a:rPr>
              <a:t> </a:t>
            </a:r>
            <a:r>
              <a:rPr lang="en-GB" sz="1600">
                <a:solidFill>
                  <a:prstClr val="white"/>
                </a:solidFill>
              </a:rPr>
              <a:t>Structure</a:t>
            </a:r>
            <a:r>
              <a:rPr lang="en-GB">
                <a:solidFill>
                  <a:prstClr val="white"/>
                </a:solidFill>
              </a:rPr>
              <a:t> </a:t>
            </a:r>
            <a:r>
              <a:rPr lang="en-GB" sz="1600">
                <a:solidFill>
                  <a:prstClr val="white"/>
                </a:solidFill>
              </a:rPr>
              <a:t>Definition</a:t>
            </a:r>
          </a:p>
        </p:txBody>
      </p:sp>
      <p:sp>
        <p:nvSpPr>
          <p:cNvPr id="40" name="Rounded Rectangle 39"/>
          <p:cNvSpPr/>
          <p:nvPr/>
        </p:nvSpPr>
        <p:spPr>
          <a:xfrm>
            <a:off x="1979712" y="4221088"/>
            <a:ext cx="1609343" cy="576262"/>
          </a:xfrm>
          <a:prstGeom prst="roundRect">
            <a:avLst/>
          </a:prstGeom>
        </p:spPr>
        <p:style>
          <a:lnRef idx="0">
            <a:schemeClr val="accent5"/>
          </a:lnRef>
          <a:fillRef idx="3">
            <a:schemeClr val="accent5"/>
          </a:fillRef>
          <a:effectRef idx="3">
            <a:schemeClr val="accent5"/>
          </a:effectRef>
          <a:fontRef idx="minor">
            <a:schemeClr val="lt1"/>
          </a:fontRef>
        </p:style>
        <p:txBody>
          <a:bodyPr anchor="ctr"/>
          <a:lstStyle/>
          <a:p>
            <a:pPr fontAlgn="auto">
              <a:spcBef>
                <a:spcPts val="0"/>
              </a:spcBef>
              <a:spcAft>
                <a:spcPts val="0"/>
              </a:spcAft>
              <a:defRPr/>
            </a:pPr>
            <a:r>
              <a:rPr lang="en-GB" sz="1600" smtClean="0">
                <a:solidFill>
                  <a:prstClr val="white"/>
                </a:solidFill>
              </a:rPr>
              <a:t>Actual Content Constraint</a:t>
            </a:r>
            <a:endParaRPr lang="en-GB" sz="1600">
              <a:solidFill>
                <a:prstClr val="white"/>
              </a:solidFill>
            </a:endParaRPr>
          </a:p>
        </p:txBody>
      </p:sp>
      <p:sp>
        <p:nvSpPr>
          <p:cNvPr id="42" name="Rounded Rectangle 41"/>
          <p:cNvSpPr/>
          <p:nvPr/>
        </p:nvSpPr>
        <p:spPr>
          <a:xfrm>
            <a:off x="1979712" y="5877074"/>
            <a:ext cx="1609343" cy="576262"/>
          </a:xfrm>
          <a:prstGeom prst="roundRect">
            <a:avLst/>
          </a:prstGeom>
        </p:spPr>
        <p:style>
          <a:lnRef idx="0">
            <a:schemeClr val="accent5"/>
          </a:lnRef>
          <a:fillRef idx="3">
            <a:schemeClr val="accent5"/>
          </a:fillRef>
          <a:effectRef idx="3">
            <a:schemeClr val="accent5"/>
          </a:effectRef>
          <a:fontRef idx="minor">
            <a:schemeClr val="lt1"/>
          </a:fontRef>
        </p:style>
        <p:txBody>
          <a:bodyPr anchor="ctr"/>
          <a:lstStyle/>
          <a:p>
            <a:pPr fontAlgn="auto">
              <a:spcBef>
                <a:spcPts val="0"/>
              </a:spcBef>
              <a:spcAft>
                <a:spcPts val="0"/>
              </a:spcAft>
              <a:defRPr/>
            </a:pPr>
            <a:r>
              <a:rPr lang="en-GB" sz="1600" smtClean="0">
                <a:solidFill>
                  <a:prstClr val="white"/>
                </a:solidFill>
              </a:rPr>
              <a:t>Actual Content Constraint</a:t>
            </a:r>
            <a:endParaRPr lang="en-GB" sz="1600">
              <a:solidFill>
                <a:prstClr val="white"/>
              </a:solidFill>
            </a:endParaRPr>
          </a:p>
        </p:txBody>
      </p:sp>
      <p:sp>
        <p:nvSpPr>
          <p:cNvPr id="43" name="Rounded Rectangle 42"/>
          <p:cNvSpPr/>
          <p:nvPr/>
        </p:nvSpPr>
        <p:spPr>
          <a:xfrm>
            <a:off x="7139121" y="5445026"/>
            <a:ext cx="1609343" cy="576262"/>
          </a:xfrm>
          <a:prstGeom prst="roundRect">
            <a:avLst/>
          </a:prstGeom>
        </p:spPr>
        <p:style>
          <a:lnRef idx="0">
            <a:schemeClr val="accent5"/>
          </a:lnRef>
          <a:fillRef idx="3">
            <a:schemeClr val="accent5"/>
          </a:fillRef>
          <a:effectRef idx="3">
            <a:schemeClr val="accent5"/>
          </a:effectRef>
          <a:fontRef idx="minor">
            <a:schemeClr val="lt1"/>
          </a:fontRef>
        </p:style>
        <p:txBody>
          <a:bodyPr anchor="ctr"/>
          <a:lstStyle/>
          <a:p>
            <a:pPr fontAlgn="auto">
              <a:spcBef>
                <a:spcPts val="0"/>
              </a:spcBef>
              <a:spcAft>
                <a:spcPts val="0"/>
              </a:spcAft>
              <a:defRPr/>
            </a:pPr>
            <a:r>
              <a:rPr lang="en-GB" sz="1600" smtClean="0">
                <a:solidFill>
                  <a:prstClr val="white"/>
                </a:solidFill>
              </a:rPr>
              <a:t>Data Provider </a:t>
            </a:r>
            <a:endParaRPr lang="en-GB" sz="1600">
              <a:solidFill>
                <a:prstClr val="white"/>
              </a:solidFill>
            </a:endParaRPr>
          </a:p>
        </p:txBody>
      </p:sp>
      <p:sp>
        <p:nvSpPr>
          <p:cNvPr id="44" name="Rounded Rectangle 43"/>
          <p:cNvSpPr/>
          <p:nvPr/>
        </p:nvSpPr>
        <p:spPr>
          <a:xfrm>
            <a:off x="4572000" y="6453336"/>
            <a:ext cx="1609343" cy="360040"/>
          </a:xfrm>
          <a:prstGeom prst="roundRect">
            <a:avLst/>
          </a:prstGeom>
        </p:spPr>
        <p:style>
          <a:lnRef idx="0">
            <a:schemeClr val="accent5"/>
          </a:lnRef>
          <a:fillRef idx="3">
            <a:schemeClr val="accent5"/>
          </a:fillRef>
          <a:effectRef idx="3">
            <a:schemeClr val="accent5"/>
          </a:effectRef>
          <a:fontRef idx="minor">
            <a:schemeClr val="lt1"/>
          </a:fontRef>
        </p:style>
        <p:txBody>
          <a:bodyPr anchor="ctr"/>
          <a:lstStyle/>
          <a:p>
            <a:pPr fontAlgn="auto">
              <a:spcBef>
                <a:spcPts val="0"/>
              </a:spcBef>
              <a:spcAft>
                <a:spcPts val="0"/>
              </a:spcAft>
              <a:defRPr/>
            </a:pPr>
            <a:r>
              <a:rPr lang="en-GB" sz="1600" smtClean="0">
                <a:solidFill>
                  <a:prstClr val="white"/>
                </a:solidFill>
              </a:rPr>
              <a:t>Registration</a:t>
            </a:r>
            <a:endParaRPr lang="en-GB" sz="1600">
              <a:solidFill>
                <a:prstClr val="white"/>
              </a:solidFill>
            </a:endParaRPr>
          </a:p>
        </p:txBody>
      </p:sp>
      <p:sp>
        <p:nvSpPr>
          <p:cNvPr id="45" name="Rounded Rectangle 44"/>
          <p:cNvSpPr/>
          <p:nvPr/>
        </p:nvSpPr>
        <p:spPr>
          <a:xfrm>
            <a:off x="6732242" y="4005064"/>
            <a:ext cx="720079" cy="360040"/>
          </a:xfrm>
          <a:prstGeom prst="roundRect">
            <a:avLst/>
          </a:prstGeom>
        </p:spPr>
        <p:style>
          <a:lnRef idx="0">
            <a:schemeClr val="accent3"/>
          </a:lnRef>
          <a:fillRef idx="3">
            <a:schemeClr val="accent3"/>
          </a:fillRef>
          <a:effectRef idx="3">
            <a:schemeClr val="accent3"/>
          </a:effectRef>
          <a:fontRef idx="minor">
            <a:schemeClr val="lt1"/>
          </a:fontRef>
        </p:style>
        <p:txBody>
          <a:bodyPr anchor="ctr"/>
          <a:lstStyle/>
          <a:p>
            <a:pPr fontAlgn="auto">
              <a:spcBef>
                <a:spcPts val="0"/>
              </a:spcBef>
              <a:spcAft>
                <a:spcPts val="0"/>
              </a:spcAft>
              <a:defRPr/>
            </a:pPr>
            <a:r>
              <a:rPr lang="en-GB" sz="1000" smtClean="0">
                <a:solidFill>
                  <a:prstClr val="white"/>
                </a:solidFill>
              </a:rPr>
              <a:t>Category</a:t>
            </a:r>
            <a:endParaRPr lang="en-GB" sz="1000">
              <a:solidFill>
                <a:prstClr val="white"/>
              </a:solidFill>
            </a:endParaRPr>
          </a:p>
        </p:txBody>
      </p:sp>
      <p:sp>
        <p:nvSpPr>
          <p:cNvPr id="46" name="Rounded Rectangle 45"/>
          <p:cNvSpPr/>
          <p:nvPr/>
        </p:nvSpPr>
        <p:spPr>
          <a:xfrm>
            <a:off x="7524330" y="4005064"/>
            <a:ext cx="720079" cy="360040"/>
          </a:xfrm>
          <a:prstGeom prst="roundRect">
            <a:avLst/>
          </a:prstGeom>
        </p:spPr>
        <p:style>
          <a:lnRef idx="0">
            <a:schemeClr val="accent3"/>
          </a:lnRef>
          <a:fillRef idx="3">
            <a:schemeClr val="accent3"/>
          </a:fillRef>
          <a:effectRef idx="3">
            <a:schemeClr val="accent3"/>
          </a:effectRef>
          <a:fontRef idx="minor">
            <a:schemeClr val="lt1"/>
          </a:fontRef>
        </p:style>
        <p:txBody>
          <a:bodyPr anchor="ctr"/>
          <a:lstStyle/>
          <a:p>
            <a:pPr fontAlgn="auto">
              <a:spcBef>
                <a:spcPts val="0"/>
              </a:spcBef>
              <a:spcAft>
                <a:spcPts val="0"/>
              </a:spcAft>
              <a:defRPr/>
            </a:pPr>
            <a:r>
              <a:rPr lang="en-GB" sz="1000" smtClean="0">
                <a:solidFill>
                  <a:prstClr val="white"/>
                </a:solidFill>
              </a:rPr>
              <a:t>Concept</a:t>
            </a:r>
            <a:endParaRPr lang="en-GB" sz="1000">
              <a:solidFill>
                <a:prstClr val="white"/>
              </a:solidFill>
            </a:endParaRPr>
          </a:p>
        </p:txBody>
      </p:sp>
      <p:sp>
        <p:nvSpPr>
          <p:cNvPr id="47" name="Rounded Rectangle 46"/>
          <p:cNvSpPr/>
          <p:nvPr/>
        </p:nvSpPr>
        <p:spPr>
          <a:xfrm>
            <a:off x="8388425" y="4005064"/>
            <a:ext cx="720079" cy="360040"/>
          </a:xfrm>
          <a:prstGeom prst="roundRect">
            <a:avLst/>
          </a:prstGeom>
        </p:spPr>
        <p:style>
          <a:lnRef idx="0">
            <a:schemeClr val="accent3"/>
          </a:lnRef>
          <a:fillRef idx="3">
            <a:schemeClr val="accent3"/>
          </a:fillRef>
          <a:effectRef idx="3">
            <a:schemeClr val="accent3"/>
          </a:effectRef>
          <a:fontRef idx="minor">
            <a:schemeClr val="lt1"/>
          </a:fontRef>
        </p:style>
        <p:txBody>
          <a:bodyPr anchor="ctr"/>
          <a:lstStyle/>
          <a:p>
            <a:pPr fontAlgn="auto">
              <a:spcBef>
                <a:spcPts val="0"/>
              </a:spcBef>
              <a:spcAft>
                <a:spcPts val="0"/>
              </a:spcAft>
              <a:defRPr/>
            </a:pPr>
            <a:r>
              <a:rPr lang="en-GB" sz="1000" smtClean="0">
                <a:solidFill>
                  <a:prstClr val="white"/>
                </a:solidFill>
              </a:rPr>
              <a:t>Data Provider</a:t>
            </a:r>
            <a:endParaRPr lang="en-GB" sz="1000">
              <a:solidFill>
                <a:prstClr val="white"/>
              </a:solidFill>
            </a:endParaRPr>
          </a:p>
        </p:txBody>
      </p:sp>
      <p:sp>
        <p:nvSpPr>
          <p:cNvPr id="49" name="Rounded Rectangle 48"/>
          <p:cNvSpPr/>
          <p:nvPr/>
        </p:nvSpPr>
        <p:spPr>
          <a:xfrm>
            <a:off x="4618841" y="5517034"/>
            <a:ext cx="1609343" cy="576262"/>
          </a:xfrm>
          <a:prstGeom prst="roundRect">
            <a:avLst/>
          </a:prstGeom>
        </p:spPr>
        <p:style>
          <a:lnRef idx="0">
            <a:schemeClr val="accent2"/>
          </a:lnRef>
          <a:fillRef idx="3">
            <a:schemeClr val="accent2"/>
          </a:fillRef>
          <a:effectRef idx="3">
            <a:schemeClr val="accent2"/>
          </a:effectRef>
          <a:fontRef idx="minor">
            <a:schemeClr val="lt1"/>
          </a:fontRef>
        </p:style>
        <p:txBody>
          <a:bodyPr anchor="ctr"/>
          <a:lstStyle/>
          <a:p>
            <a:pPr fontAlgn="auto">
              <a:spcBef>
                <a:spcPts val="0"/>
              </a:spcBef>
              <a:spcAft>
                <a:spcPts val="0"/>
              </a:spcAft>
              <a:defRPr/>
            </a:pPr>
            <a:r>
              <a:rPr lang="en-GB" sz="1600" smtClean="0">
                <a:solidFill>
                  <a:prstClr val="white"/>
                </a:solidFill>
              </a:rPr>
              <a:t>Provision Agreement</a:t>
            </a:r>
            <a:endParaRPr lang="en-GB" sz="1600">
              <a:solidFill>
                <a:prstClr val="white"/>
              </a:solidFill>
            </a:endParaRPr>
          </a:p>
        </p:txBody>
      </p:sp>
    </p:spTree>
    <p:extLst>
      <p:ext uri="{BB962C8B-B14F-4D97-AF65-F5344CB8AC3E}">
        <p14:creationId xmlns:p14="http://schemas.microsoft.com/office/powerpoint/2010/main" val="191090422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pPr>
              <a:defRPr/>
            </a:pPr>
            <a:fld id="{BA2D3C06-AB64-465D-9B2A-624221E86B95}" type="slidenum">
              <a:rPr lang="en-GB" smtClean="0"/>
              <a:pPr>
                <a:defRPr/>
              </a:pPr>
              <a:t>14</a:t>
            </a:fld>
            <a:endParaRPr lang="en-GB"/>
          </a:p>
        </p:txBody>
      </p:sp>
      <p:sp>
        <p:nvSpPr>
          <p:cNvPr id="3" name="Date Placeholder 2"/>
          <p:cNvSpPr>
            <a:spLocks noGrp="1"/>
          </p:cNvSpPr>
          <p:nvPr>
            <p:ph type="dt" sz="half" idx="11"/>
          </p:nvPr>
        </p:nvSpPr>
        <p:spPr/>
        <p:txBody>
          <a:bodyPr/>
          <a:lstStyle/>
          <a:p>
            <a:pPr>
              <a:defRPr/>
            </a:pPr>
            <a:r>
              <a:rPr lang="en-US" smtClean="0"/>
              <a:t>28-30 September 2015</a:t>
            </a:r>
            <a:endParaRPr lang="en-GB" dirty="0"/>
          </a:p>
        </p:txBody>
      </p:sp>
      <p:sp>
        <p:nvSpPr>
          <p:cNvPr id="4" name="Footer Placeholder 3"/>
          <p:cNvSpPr>
            <a:spLocks noGrp="1"/>
          </p:cNvSpPr>
          <p:nvPr>
            <p:ph type="ftr" sz="quarter" idx="12"/>
          </p:nvPr>
        </p:nvSpPr>
        <p:spPr/>
        <p:txBody>
          <a:bodyPr/>
          <a:lstStyle/>
          <a:p>
            <a:pPr>
              <a:defRPr/>
            </a:pPr>
            <a:r>
              <a:rPr lang="en-GB" smtClean="0"/>
              <a:t>SDMX Global Conference</a:t>
            </a:r>
            <a:endParaRPr lang="en-GB" dirty="0"/>
          </a:p>
        </p:txBody>
      </p:sp>
      <p:pic>
        <p:nvPicPr>
          <p:cNvPr id="42" name="Picture 4"/>
          <p:cNvPicPr>
            <a:picLocks noChangeAspect="1" noChangeArrowheads="1"/>
          </p:cNvPicPr>
          <p:nvPr/>
        </p:nvPicPr>
        <p:blipFill>
          <a:blip r:embed="rId2" cstate="print"/>
          <a:srcRect/>
          <a:stretch>
            <a:fillRect/>
          </a:stretch>
        </p:blipFill>
        <p:spPr bwMode="auto">
          <a:xfrm>
            <a:off x="683568" y="1276995"/>
            <a:ext cx="7349887" cy="5581005"/>
          </a:xfrm>
          <a:prstGeom prst="rect">
            <a:avLst/>
          </a:prstGeom>
          <a:noFill/>
          <a:ln w="9525">
            <a:noFill/>
            <a:miter lim="800000"/>
            <a:headEnd/>
            <a:tailEnd/>
          </a:ln>
        </p:spPr>
      </p:pic>
      <p:sp>
        <p:nvSpPr>
          <p:cNvPr id="43" name="TextBox 42"/>
          <p:cNvSpPr txBox="1"/>
          <p:nvPr/>
        </p:nvSpPr>
        <p:spPr>
          <a:xfrm>
            <a:off x="2195736" y="303039"/>
            <a:ext cx="4968552" cy="461665"/>
          </a:xfrm>
          <a:prstGeom prst="rect">
            <a:avLst/>
          </a:prstGeom>
          <a:noFill/>
        </p:spPr>
        <p:txBody>
          <a:bodyPr wrap="square" rtlCol="0">
            <a:spAutoFit/>
          </a:bodyPr>
          <a:lstStyle/>
          <a:p>
            <a:r>
              <a:rPr lang="en-GB" sz="2400" b="1" dirty="0" smtClean="0">
                <a:solidFill>
                  <a:srgbClr val="000000"/>
                </a:solidFill>
                <a:latin typeface="Arial"/>
              </a:rPr>
              <a:t>Metadata to Aid Data Discovery</a:t>
            </a:r>
            <a:endParaRPr lang="en-GB" sz="2400" b="1" dirty="0">
              <a:solidFill>
                <a:srgbClr val="000000"/>
              </a:solidFill>
              <a:latin typeface="Arial"/>
            </a:endParaRPr>
          </a:p>
        </p:txBody>
      </p:sp>
    </p:spTree>
    <p:extLst>
      <p:ext uri="{BB962C8B-B14F-4D97-AF65-F5344CB8AC3E}">
        <p14:creationId xmlns:p14="http://schemas.microsoft.com/office/powerpoint/2010/main" val="2833572672"/>
      </p:ext>
    </p:extLst>
  </p:cSld>
  <p:clrMapOvr>
    <a:masterClrMapping/>
  </p:clrMapOvr>
  <p:transition>
    <p:dissolv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TextBox 42"/>
          <p:cNvSpPr txBox="1"/>
          <p:nvPr/>
        </p:nvSpPr>
        <p:spPr>
          <a:xfrm>
            <a:off x="5796136" y="1628800"/>
            <a:ext cx="1152128" cy="646331"/>
          </a:xfrm>
          <a:prstGeom prst="rect">
            <a:avLst/>
          </a:prstGeom>
          <a:solidFill>
            <a:schemeClr val="accent4">
              <a:lumMod val="20000"/>
              <a:lumOff val="80000"/>
            </a:schemeClr>
          </a:solidFill>
          <a:ln w="38100">
            <a:solidFill>
              <a:schemeClr val="tx2">
                <a:lumMod val="20000"/>
                <a:lumOff val="80000"/>
              </a:schemeClr>
            </a:solidFill>
            <a:prstDash val="dash"/>
          </a:ln>
        </p:spPr>
        <p:txBody>
          <a:bodyPr wrap="square" rtlCol="0">
            <a:spAutoFit/>
          </a:bodyPr>
          <a:lstStyle/>
          <a:p>
            <a:pPr algn="l" fontAlgn="auto">
              <a:spcBef>
                <a:spcPts val="0"/>
              </a:spcBef>
              <a:spcAft>
                <a:spcPts val="0"/>
              </a:spcAft>
            </a:pPr>
            <a:r>
              <a:rPr lang="en-GB" dirty="0" smtClean="0">
                <a:solidFill>
                  <a:prstClr val="black"/>
                </a:solidFill>
                <a:latin typeface="Calibri"/>
              </a:rPr>
              <a:t>Structure mapping</a:t>
            </a:r>
            <a:endParaRPr lang="en-GB" dirty="0">
              <a:solidFill>
                <a:prstClr val="black"/>
              </a:solidFill>
              <a:latin typeface="Calibri"/>
            </a:endParaRPr>
          </a:p>
        </p:txBody>
      </p:sp>
      <p:sp>
        <p:nvSpPr>
          <p:cNvPr id="4" name="Rounded Rectangle 3"/>
          <p:cNvSpPr/>
          <p:nvPr/>
        </p:nvSpPr>
        <p:spPr>
          <a:xfrm>
            <a:off x="4047331" y="908894"/>
            <a:ext cx="1708150" cy="576262"/>
          </a:xfrm>
          <a:prstGeom prst="roundRect">
            <a:avLst/>
          </a:prstGeom>
          <a:solidFill>
            <a:schemeClr val="accent2"/>
          </a:solidFill>
        </p:spPr>
        <p:style>
          <a:lnRef idx="0">
            <a:schemeClr val="accent1"/>
          </a:lnRef>
          <a:fillRef idx="3">
            <a:schemeClr val="accent1"/>
          </a:fillRef>
          <a:effectRef idx="3">
            <a:schemeClr val="accent1"/>
          </a:effectRef>
          <a:fontRef idx="minor">
            <a:schemeClr val="lt1"/>
          </a:fontRef>
        </p:style>
        <p:txBody>
          <a:bodyPr anchor="ctr"/>
          <a:lstStyle/>
          <a:p>
            <a:pPr fontAlgn="auto">
              <a:spcBef>
                <a:spcPts val="0"/>
              </a:spcBef>
              <a:spcAft>
                <a:spcPts val="0"/>
              </a:spcAft>
              <a:defRPr/>
            </a:pPr>
            <a:r>
              <a:rPr lang="en-GB" sz="1600">
                <a:solidFill>
                  <a:prstClr val="white"/>
                </a:solidFill>
              </a:rPr>
              <a:t>Data</a:t>
            </a:r>
            <a:r>
              <a:rPr lang="en-GB">
                <a:solidFill>
                  <a:prstClr val="white"/>
                </a:solidFill>
              </a:rPr>
              <a:t> </a:t>
            </a:r>
            <a:r>
              <a:rPr lang="en-GB" sz="1600">
                <a:solidFill>
                  <a:prstClr val="white"/>
                </a:solidFill>
              </a:rPr>
              <a:t>Structure Definition</a:t>
            </a:r>
          </a:p>
        </p:txBody>
      </p:sp>
      <p:sp>
        <p:nvSpPr>
          <p:cNvPr id="5" name="Rounded Rectangle 4"/>
          <p:cNvSpPr/>
          <p:nvPr/>
        </p:nvSpPr>
        <p:spPr>
          <a:xfrm>
            <a:off x="7756152" y="4869706"/>
            <a:ext cx="1169884" cy="576263"/>
          </a:xfrm>
          <a:prstGeom prst="roundRect">
            <a:avLst/>
          </a:prstGeom>
        </p:spPr>
        <p:style>
          <a:lnRef idx="0">
            <a:schemeClr val="accent1"/>
          </a:lnRef>
          <a:fillRef idx="3">
            <a:schemeClr val="accent1"/>
          </a:fillRef>
          <a:effectRef idx="3">
            <a:schemeClr val="accent1"/>
          </a:effectRef>
          <a:fontRef idx="minor">
            <a:schemeClr val="lt1"/>
          </a:fontRef>
        </p:style>
        <p:txBody>
          <a:bodyPr anchor="ctr"/>
          <a:lstStyle/>
          <a:p>
            <a:pPr fontAlgn="auto">
              <a:spcBef>
                <a:spcPts val="0"/>
              </a:spcBef>
              <a:spcAft>
                <a:spcPts val="0"/>
              </a:spcAft>
              <a:defRPr/>
            </a:pPr>
            <a:r>
              <a:rPr lang="en-GB" sz="1600">
                <a:solidFill>
                  <a:prstClr val="white"/>
                </a:solidFill>
              </a:rPr>
              <a:t>Data </a:t>
            </a:r>
            <a:r>
              <a:rPr lang="en-GB" sz="1600" smtClean="0">
                <a:solidFill>
                  <a:prstClr val="white"/>
                </a:solidFill>
              </a:rPr>
              <a:t>Providers</a:t>
            </a:r>
            <a:endParaRPr lang="en-GB" sz="1600">
              <a:solidFill>
                <a:prstClr val="white"/>
              </a:solidFill>
            </a:endParaRPr>
          </a:p>
        </p:txBody>
      </p:sp>
      <p:sp>
        <p:nvSpPr>
          <p:cNvPr id="6" name="Rounded Rectangle 5"/>
          <p:cNvSpPr/>
          <p:nvPr/>
        </p:nvSpPr>
        <p:spPr>
          <a:xfrm>
            <a:off x="7413868" y="3284984"/>
            <a:ext cx="1550620" cy="612585"/>
          </a:xfrm>
          <a:prstGeom prst="roundRect">
            <a:avLst/>
          </a:prstGeom>
        </p:spPr>
        <p:style>
          <a:lnRef idx="0">
            <a:schemeClr val="accent1"/>
          </a:lnRef>
          <a:fillRef idx="3">
            <a:schemeClr val="accent1"/>
          </a:fillRef>
          <a:effectRef idx="3">
            <a:schemeClr val="accent1"/>
          </a:effectRef>
          <a:fontRef idx="minor">
            <a:schemeClr val="lt1"/>
          </a:fontRef>
        </p:style>
        <p:txBody>
          <a:bodyPr anchor="ctr"/>
          <a:lstStyle/>
          <a:p>
            <a:pPr fontAlgn="auto">
              <a:spcBef>
                <a:spcPts val="0"/>
              </a:spcBef>
              <a:spcAft>
                <a:spcPts val="0"/>
              </a:spcAft>
              <a:defRPr/>
            </a:pPr>
            <a:r>
              <a:rPr lang="en-GB" sz="1600" dirty="0">
                <a:solidFill>
                  <a:prstClr val="white"/>
                </a:solidFill>
              </a:rPr>
              <a:t>Data Provider Scheme</a:t>
            </a:r>
          </a:p>
        </p:txBody>
      </p:sp>
      <p:sp>
        <p:nvSpPr>
          <p:cNvPr id="9" name="Down Arrow 8"/>
          <p:cNvSpPr/>
          <p:nvPr/>
        </p:nvSpPr>
        <p:spPr>
          <a:xfrm flipV="1">
            <a:off x="4768056" y="1502912"/>
            <a:ext cx="234950" cy="863724"/>
          </a:xfrm>
          <a:prstGeom prst="downArrow">
            <a:avLst/>
          </a:prstGeom>
        </p:spPr>
        <p:style>
          <a:lnRef idx="0">
            <a:schemeClr val="accent1"/>
          </a:lnRef>
          <a:fillRef idx="3">
            <a:schemeClr val="accent1"/>
          </a:fillRef>
          <a:effectRef idx="3">
            <a:schemeClr val="accent1"/>
          </a:effectRef>
          <a:fontRef idx="minor">
            <a:schemeClr val="lt1"/>
          </a:fontRef>
        </p:style>
        <p:txBody>
          <a:bodyPr anchor="ctr"/>
          <a:lstStyle/>
          <a:p>
            <a:pPr fontAlgn="auto">
              <a:spcBef>
                <a:spcPts val="0"/>
              </a:spcBef>
              <a:spcAft>
                <a:spcPts val="0"/>
              </a:spcAft>
              <a:defRPr/>
            </a:pPr>
            <a:endParaRPr lang="en-GB">
              <a:solidFill>
                <a:prstClr val="white"/>
              </a:solidFill>
            </a:endParaRPr>
          </a:p>
        </p:txBody>
      </p:sp>
      <p:sp>
        <p:nvSpPr>
          <p:cNvPr id="10" name="Rounded Rectangle 9"/>
          <p:cNvSpPr/>
          <p:nvPr/>
        </p:nvSpPr>
        <p:spPr>
          <a:xfrm>
            <a:off x="4047331" y="4220419"/>
            <a:ext cx="1708150" cy="576262"/>
          </a:xfrm>
          <a:prstGeom prst="roundRect">
            <a:avLst/>
          </a:prstGeom>
        </p:spPr>
        <p:style>
          <a:lnRef idx="0">
            <a:schemeClr val="accent2"/>
          </a:lnRef>
          <a:fillRef idx="3">
            <a:schemeClr val="accent2"/>
          </a:fillRef>
          <a:effectRef idx="3">
            <a:schemeClr val="accent2"/>
          </a:effectRef>
          <a:fontRef idx="minor">
            <a:schemeClr val="lt1"/>
          </a:fontRef>
        </p:style>
        <p:txBody>
          <a:bodyPr anchor="ctr"/>
          <a:lstStyle/>
          <a:p>
            <a:pPr fontAlgn="auto">
              <a:spcBef>
                <a:spcPts val="0"/>
              </a:spcBef>
              <a:spcAft>
                <a:spcPts val="0"/>
              </a:spcAft>
              <a:defRPr/>
            </a:pPr>
            <a:r>
              <a:rPr lang="en-GB" sz="1600">
                <a:solidFill>
                  <a:prstClr val="white"/>
                </a:solidFill>
              </a:rPr>
              <a:t>Provision Agreement</a:t>
            </a:r>
          </a:p>
        </p:txBody>
      </p:sp>
      <p:sp>
        <p:nvSpPr>
          <p:cNvPr id="11" name="Down Arrow 10"/>
          <p:cNvSpPr/>
          <p:nvPr/>
        </p:nvSpPr>
        <p:spPr>
          <a:xfrm flipV="1">
            <a:off x="4768056" y="3023090"/>
            <a:ext cx="234950" cy="1152624"/>
          </a:xfrm>
          <a:prstGeom prst="downArrow">
            <a:avLst/>
          </a:prstGeom>
        </p:spPr>
        <p:style>
          <a:lnRef idx="0">
            <a:schemeClr val="accent5"/>
          </a:lnRef>
          <a:fillRef idx="3">
            <a:schemeClr val="accent5"/>
          </a:fillRef>
          <a:effectRef idx="3">
            <a:schemeClr val="accent5"/>
          </a:effectRef>
          <a:fontRef idx="minor">
            <a:schemeClr val="lt1"/>
          </a:fontRef>
        </p:style>
        <p:txBody>
          <a:bodyPr anchor="ctr"/>
          <a:lstStyle/>
          <a:p>
            <a:pPr fontAlgn="auto">
              <a:spcBef>
                <a:spcPts val="0"/>
              </a:spcBef>
              <a:spcAft>
                <a:spcPts val="0"/>
              </a:spcAft>
              <a:defRPr/>
            </a:pPr>
            <a:endParaRPr lang="en-GB">
              <a:solidFill>
                <a:prstClr val="white"/>
              </a:solidFill>
            </a:endParaRPr>
          </a:p>
        </p:txBody>
      </p:sp>
      <p:sp>
        <p:nvSpPr>
          <p:cNvPr id="12" name="Rounded Rectangle 11"/>
          <p:cNvSpPr/>
          <p:nvPr/>
        </p:nvSpPr>
        <p:spPr>
          <a:xfrm>
            <a:off x="1256676" y="2420194"/>
            <a:ext cx="2158243" cy="576262"/>
          </a:xfrm>
          <a:prstGeom prst="roundRect">
            <a:avLst/>
          </a:prstGeom>
        </p:spPr>
        <p:style>
          <a:lnRef idx="0">
            <a:schemeClr val="accent1"/>
          </a:lnRef>
          <a:fillRef idx="3">
            <a:schemeClr val="accent1"/>
          </a:fillRef>
          <a:effectRef idx="3">
            <a:schemeClr val="accent1"/>
          </a:effectRef>
          <a:fontRef idx="minor">
            <a:schemeClr val="lt1"/>
          </a:fontRef>
        </p:style>
        <p:txBody>
          <a:bodyPr anchor="ctr"/>
          <a:lstStyle/>
          <a:p>
            <a:pPr fontAlgn="auto">
              <a:spcBef>
                <a:spcPts val="0"/>
              </a:spcBef>
              <a:spcAft>
                <a:spcPts val="0"/>
              </a:spcAft>
              <a:defRPr/>
            </a:pPr>
            <a:r>
              <a:rPr lang="en-GB" sz="1600" smtClean="0">
                <a:solidFill>
                  <a:prstClr val="white"/>
                </a:solidFill>
              </a:rPr>
              <a:t>(Valid) </a:t>
            </a:r>
            <a:br>
              <a:rPr lang="en-GB" sz="1600" smtClean="0">
                <a:solidFill>
                  <a:prstClr val="white"/>
                </a:solidFill>
              </a:rPr>
            </a:br>
            <a:r>
              <a:rPr lang="en-GB" sz="1600" smtClean="0">
                <a:solidFill>
                  <a:prstClr val="white"/>
                </a:solidFill>
              </a:rPr>
              <a:t>Content Constraint</a:t>
            </a:r>
            <a:endParaRPr lang="en-GB" sz="1600">
              <a:solidFill>
                <a:prstClr val="white"/>
              </a:solidFill>
            </a:endParaRPr>
          </a:p>
        </p:txBody>
      </p:sp>
      <p:sp>
        <p:nvSpPr>
          <p:cNvPr id="13" name="Down Arrow 12"/>
          <p:cNvSpPr/>
          <p:nvPr/>
        </p:nvSpPr>
        <p:spPr>
          <a:xfrm rot="16200000">
            <a:off x="3633494" y="2457500"/>
            <a:ext cx="215900" cy="576262"/>
          </a:xfrm>
          <a:prstGeom prst="downArrow">
            <a:avLst/>
          </a:prstGeom>
        </p:spPr>
        <p:style>
          <a:lnRef idx="0">
            <a:schemeClr val="accent1"/>
          </a:lnRef>
          <a:fillRef idx="3">
            <a:schemeClr val="accent1"/>
          </a:fillRef>
          <a:effectRef idx="3">
            <a:schemeClr val="accent1"/>
          </a:effectRef>
          <a:fontRef idx="minor">
            <a:schemeClr val="lt1"/>
          </a:fontRef>
        </p:style>
        <p:txBody>
          <a:bodyPr anchor="ctr"/>
          <a:lstStyle/>
          <a:p>
            <a:pPr fontAlgn="auto">
              <a:spcBef>
                <a:spcPts val="0"/>
              </a:spcBef>
              <a:spcAft>
                <a:spcPts val="0"/>
              </a:spcAft>
              <a:defRPr/>
            </a:pPr>
            <a:endParaRPr lang="en-GB">
              <a:solidFill>
                <a:prstClr val="white"/>
              </a:solidFill>
            </a:endParaRPr>
          </a:p>
        </p:txBody>
      </p:sp>
      <p:sp>
        <p:nvSpPr>
          <p:cNvPr id="14" name="TextBox 13"/>
          <p:cNvSpPr txBox="1">
            <a:spLocks noChangeArrowheads="1"/>
          </p:cNvSpPr>
          <p:nvPr/>
        </p:nvSpPr>
        <p:spPr bwMode="auto">
          <a:xfrm>
            <a:off x="1959000" y="-315416"/>
            <a:ext cx="2663825" cy="522287"/>
          </a:xfrm>
          <a:prstGeom prst="rect">
            <a:avLst/>
          </a:prstGeom>
          <a:noFill/>
          <a:ln w="9525">
            <a:noFill/>
            <a:miter lim="800000"/>
            <a:headEnd/>
            <a:tailEnd/>
          </a:ln>
        </p:spPr>
        <p:txBody>
          <a:bodyPr>
            <a:spAutoFit/>
          </a:bodyPr>
          <a:lstStyle/>
          <a:p>
            <a:pPr algn="l" fontAlgn="auto">
              <a:spcBef>
                <a:spcPts val="0"/>
              </a:spcBef>
              <a:spcAft>
                <a:spcPts val="0"/>
              </a:spcAft>
            </a:pPr>
            <a:endParaRPr lang="en-GB" sz="1400">
              <a:solidFill>
                <a:prstClr val="black"/>
              </a:solidFill>
              <a:latin typeface="Calibri" pitchFamily="34" charset="0"/>
            </a:endParaRPr>
          </a:p>
          <a:p>
            <a:pPr algn="l" fontAlgn="auto">
              <a:spcBef>
                <a:spcPts val="0"/>
              </a:spcBef>
              <a:spcAft>
                <a:spcPts val="0"/>
              </a:spcAft>
            </a:pPr>
            <a:endParaRPr lang="en-GB" sz="1400">
              <a:solidFill>
                <a:prstClr val="black"/>
              </a:solidFill>
              <a:latin typeface="Calibri" pitchFamily="34" charset="0"/>
            </a:endParaRPr>
          </a:p>
        </p:txBody>
      </p:sp>
      <p:sp>
        <p:nvSpPr>
          <p:cNvPr id="15" name="Bent-Up Arrow 14"/>
          <p:cNvSpPr/>
          <p:nvPr/>
        </p:nvSpPr>
        <p:spPr>
          <a:xfrm rot="5400000">
            <a:off x="6090714" y="3661685"/>
            <a:ext cx="431800" cy="2790571"/>
          </a:xfrm>
          <a:prstGeom prst="bentUpArrow">
            <a:avLst>
              <a:gd name="adj1" fmla="val 25000"/>
              <a:gd name="adj2" fmla="val 21916"/>
              <a:gd name="adj3" fmla="val 25000"/>
            </a:avLst>
          </a:prstGeom>
        </p:spPr>
        <p:style>
          <a:lnRef idx="0">
            <a:schemeClr val="accent5"/>
          </a:lnRef>
          <a:fillRef idx="3">
            <a:schemeClr val="accent5"/>
          </a:fillRef>
          <a:effectRef idx="3">
            <a:schemeClr val="accent5"/>
          </a:effectRef>
          <a:fontRef idx="minor">
            <a:schemeClr val="lt1"/>
          </a:fontRef>
        </p:style>
        <p:txBody>
          <a:bodyPr anchor="ctr"/>
          <a:lstStyle/>
          <a:p>
            <a:pPr fontAlgn="auto">
              <a:spcBef>
                <a:spcPts val="0"/>
              </a:spcBef>
              <a:spcAft>
                <a:spcPts val="0"/>
              </a:spcAft>
              <a:defRPr/>
            </a:pPr>
            <a:endParaRPr lang="en-GB">
              <a:solidFill>
                <a:prstClr val="white"/>
              </a:solidFill>
            </a:endParaRPr>
          </a:p>
        </p:txBody>
      </p:sp>
      <p:sp>
        <p:nvSpPr>
          <p:cNvPr id="16" name="Rounded Rectangle 15"/>
          <p:cNvSpPr/>
          <p:nvPr/>
        </p:nvSpPr>
        <p:spPr>
          <a:xfrm>
            <a:off x="1832740" y="143779"/>
            <a:ext cx="1782444" cy="576262"/>
          </a:xfrm>
          <a:prstGeom prst="roundRect">
            <a:avLst/>
          </a:prstGeom>
        </p:spPr>
        <p:style>
          <a:lnRef idx="0">
            <a:schemeClr val="accent1"/>
          </a:lnRef>
          <a:fillRef idx="3">
            <a:schemeClr val="accent1"/>
          </a:fillRef>
          <a:effectRef idx="3">
            <a:schemeClr val="accent1"/>
          </a:effectRef>
          <a:fontRef idx="minor">
            <a:schemeClr val="lt1"/>
          </a:fontRef>
        </p:style>
        <p:txBody>
          <a:bodyPr anchor="ctr"/>
          <a:lstStyle/>
          <a:p>
            <a:pPr fontAlgn="auto">
              <a:spcBef>
                <a:spcPts val="0"/>
              </a:spcBef>
              <a:spcAft>
                <a:spcPts val="0"/>
              </a:spcAft>
              <a:defRPr/>
            </a:pPr>
            <a:r>
              <a:rPr lang="en-GB" sz="1600">
                <a:solidFill>
                  <a:prstClr val="white"/>
                </a:solidFill>
              </a:rPr>
              <a:t>Code</a:t>
            </a:r>
            <a:br>
              <a:rPr lang="en-GB" sz="1600">
                <a:solidFill>
                  <a:prstClr val="white"/>
                </a:solidFill>
              </a:rPr>
            </a:br>
            <a:r>
              <a:rPr lang="en-GB" sz="1600">
                <a:solidFill>
                  <a:prstClr val="white"/>
                </a:solidFill>
              </a:rPr>
              <a:t>Lists</a:t>
            </a:r>
          </a:p>
        </p:txBody>
      </p:sp>
      <p:sp>
        <p:nvSpPr>
          <p:cNvPr id="17" name="Rounded Rectangle 16"/>
          <p:cNvSpPr/>
          <p:nvPr/>
        </p:nvSpPr>
        <p:spPr>
          <a:xfrm>
            <a:off x="1760732" y="1654665"/>
            <a:ext cx="1854452" cy="576263"/>
          </a:xfrm>
          <a:prstGeom prst="roundRect">
            <a:avLst/>
          </a:prstGeom>
        </p:spPr>
        <p:style>
          <a:lnRef idx="0">
            <a:schemeClr val="accent1"/>
          </a:lnRef>
          <a:fillRef idx="3">
            <a:schemeClr val="accent1"/>
          </a:fillRef>
          <a:effectRef idx="3">
            <a:schemeClr val="accent1"/>
          </a:effectRef>
          <a:fontRef idx="minor">
            <a:schemeClr val="lt1"/>
          </a:fontRef>
        </p:style>
        <p:txBody>
          <a:bodyPr anchor="ctr"/>
          <a:lstStyle/>
          <a:p>
            <a:pPr fontAlgn="auto">
              <a:spcBef>
                <a:spcPts val="0"/>
              </a:spcBef>
              <a:spcAft>
                <a:spcPts val="0"/>
              </a:spcAft>
              <a:defRPr/>
            </a:pPr>
            <a:r>
              <a:rPr lang="en-GB" sz="1600">
                <a:solidFill>
                  <a:prstClr val="white"/>
                </a:solidFill>
              </a:rPr>
              <a:t>Concept </a:t>
            </a:r>
            <a:br>
              <a:rPr lang="en-GB" sz="1600">
                <a:solidFill>
                  <a:prstClr val="white"/>
                </a:solidFill>
              </a:rPr>
            </a:br>
            <a:r>
              <a:rPr lang="en-GB" sz="1600">
                <a:solidFill>
                  <a:prstClr val="white"/>
                </a:solidFill>
              </a:rPr>
              <a:t>Schemes</a:t>
            </a:r>
          </a:p>
        </p:txBody>
      </p:sp>
      <p:sp>
        <p:nvSpPr>
          <p:cNvPr id="18" name="Bent-Up Arrow 17"/>
          <p:cNvSpPr/>
          <p:nvPr/>
        </p:nvSpPr>
        <p:spPr>
          <a:xfrm rot="16200000" flipH="1">
            <a:off x="3758630" y="1482298"/>
            <a:ext cx="576263" cy="719138"/>
          </a:xfrm>
          <a:prstGeom prst="bentUpArrow">
            <a:avLst/>
          </a:prstGeom>
        </p:spPr>
        <p:style>
          <a:lnRef idx="0">
            <a:schemeClr val="accent1"/>
          </a:lnRef>
          <a:fillRef idx="3">
            <a:schemeClr val="accent1"/>
          </a:fillRef>
          <a:effectRef idx="3">
            <a:schemeClr val="accent1"/>
          </a:effectRef>
          <a:fontRef idx="minor">
            <a:schemeClr val="lt1"/>
          </a:fontRef>
        </p:style>
        <p:txBody>
          <a:bodyPr anchor="ctr"/>
          <a:lstStyle/>
          <a:p>
            <a:pPr fontAlgn="auto">
              <a:spcBef>
                <a:spcPts val="0"/>
              </a:spcBef>
              <a:spcAft>
                <a:spcPts val="0"/>
              </a:spcAft>
              <a:defRPr/>
            </a:pPr>
            <a:endParaRPr lang="en-GB">
              <a:solidFill>
                <a:prstClr val="white"/>
              </a:solidFill>
            </a:endParaRPr>
          </a:p>
        </p:txBody>
      </p:sp>
      <p:sp>
        <p:nvSpPr>
          <p:cNvPr id="19" name="Down Arrow 18"/>
          <p:cNvSpPr/>
          <p:nvPr/>
        </p:nvSpPr>
        <p:spPr>
          <a:xfrm rot="10800000">
            <a:off x="2984869" y="4039900"/>
            <a:ext cx="217487" cy="576262"/>
          </a:xfrm>
          <a:prstGeom prst="downArrow">
            <a:avLst/>
          </a:prstGeom>
        </p:spPr>
        <p:style>
          <a:lnRef idx="0">
            <a:schemeClr val="accent5"/>
          </a:lnRef>
          <a:fillRef idx="3">
            <a:schemeClr val="accent5"/>
          </a:fillRef>
          <a:effectRef idx="3">
            <a:schemeClr val="accent5"/>
          </a:effectRef>
          <a:fontRef idx="minor">
            <a:schemeClr val="lt1"/>
          </a:fontRef>
        </p:style>
        <p:txBody>
          <a:bodyPr anchor="ctr"/>
          <a:lstStyle/>
          <a:p>
            <a:pPr fontAlgn="auto">
              <a:spcBef>
                <a:spcPts val="0"/>
              </a:spcBef>
              <a:spcAft>
                <a:spcPts val="0"/>
              </a:spcAft>
              <a:defRPr/>
            </a:pPr>
            <a:endParaRPr lang="en-GB">
              <a:solidFill>
                <a:prstClr val="white"/>
              </a:solidFill>
            </a:endParaRPr>
          </a:p>
        </p:txBody>
      </p:sp>
      <p:sp>
        <p:nvSpPr>
          <p:cNvPr id="20" name="Rounded Rectangle 19"/>
          <p:cNvSpPr/>
          <p:nvPr/>
        </p:nvSpPr>
        <p:spPr>
          <a:xfrm>
            <a:off x="7577926" y="764704"/>
            <a:ext cx="1348110" cy="612585"/>
          </a:xfrm>
          <a:prstGeom prst="roundRect">
            <a:avLst/>
          </a:prstGeom>
        </p:spPr>
        <p:style>
          <a:lnRef idx="0">
            <a:schemeClr val="accent3"/>
          </a:lnRef>
          <a:fillRef idx="3">
            <a:schemeClr val="accent3"/>
          </a:fillRef>
          <a:effectRef idx="3">
            <a:schemeClr val="accent3"/>
          </a:effectRef>
          <a:fontRef idx="minor">
            <a:schemeClr val="lt1"/>
          </a:fontRef>
        </p:style>
        <p:txBody>
          <a:bodyPr anchor="ctr"/>
          <a:lstStyle/>
          <a:p>
            <a:pPr fontAlgn="auto">
              <a:spcBef>
                <a:spcPts val="0"/>
              </a:spcBef>
              <a:spcAft>
                <a:spcPts val="0"/>
              </a:spcAft>
              <a:defRPr/>
            </a:pPr>
            <a:r>
              <a:rPr lang="en-GB" sz="1600" smtClean="0">
                <a:solidFill>
                  <a:prstClr val="white"/>
                </a:solidFill>
              </a:rPr>
              <a:t>Category </a:t>
            </a:r>
            <a:r>
              <a:rPr lang="en-GB" sz="1600">
                <a:solidFill>
                  <a:prstClr val="white"/>
                </a:solidFill>
              </a:rPr>
              <a:t>Scheme</a:t>
            </a:r>
          </a:p>
        </p:txBody>
      </p:sp>
      <p:sp>
        <p:nvSpPr>
          <p:cNvPr id="21" name="Rounded Rectangle 20"/>
          <p:cNvSpPr/>
          <p:nvPr/>
        </p:nvSpPr>
        <p:spPr>
          <a:xfrm>
            <a:off x="7629892" y="2420888"/>
            <a:ext cx="1258346" cy="612585"/>
          </a:xfrm>
          <a:prstGeom prst="roundRect">
            <a:avLst/>
          </a:prstGeom>
        </p:spPr>
        <p:style>
          <a:lnRef idx="0">
            <a:schemeClr val="accent3"/>
          </a:lnRef>
          <a:fillRef idx="3">
            <a:schemeClr val="accent3"/>
          </a:fillRef>
          <a:effectRef idx="3">
            <a:schemeClr val="accent3"/>
          </a:effectRef>
          <a:fontRef idx="minor">
            <a:schemeClr val="lt1"/>
          </a:fontRef>
        </p:style>
        <p:txBody>
          <a:bodyPr anchor="ctr"/>
          <a:lstStyle/>
          <a:p>
            <a:pPr fontAlgn="auto">
              <a:spcBef>
                <a:spcPts val="0"/>
              </a:spcBef>
              <a:spcAft>
                <a:spcPts val="0"/>
              </a:spcAft>
              <a:defRPr/>
            </a:pPr>
            <a:r>
              <a:rPr lang="en-GB" sz="1600" smtClean="0">
                <a:solidFill>
                  <a:prstClr val="white"/>
                </a:solidFill>
              </a:rPr>
              <a:t>Categories</a:t>
            </a:r>
            <a:endParaRPr lang="en-GB" sz="1600">
              <a:solidFill>
                <a:prstClr val="white"/>
              </a:solidFill>
            </a:endParaRPr>
          </a:p>
        </p:txBody>
      </p:sp>
      <p:sp>
        <p:nvSpPr>
          <p:cNvPr id="22" name="Rounded Rectangle 21"/>
          <p:cNvSpPr/>
          <p:nvPr/>
        </p:nvSpPr>
        <p:spPr>
          <a:xfrm>
            <a:off x="179512" y="116632"/>
            <a:ext cx="985114" cy="612585"/>
          </a:xfrm>
          <a:prstGeom prst="roundRect">
            <a:avLst/>
          </a:prstGeom>
        </p:spPr>
        <p:style>
          <a:lnRef idx="0">
            <a:schemeClr val="accent1"/>
          </a:lnRef>
          <a:fillRef idx="3">
            <a:schemeClr val="accent1"/>
          </a:fillRef>
          <a:effectRef idx="3">
            <a:schemeClr val="accent1"/>
          </a:effectRef>
          <a:fontRef idx="minor">
            <a:schemeClr val="lt1"/>
          </a:fontRef>
        </p:style>
        <p:txBody>
          <a:bodyPr anchor="ctr"/>
          <a:lstStyle/>
          <a:p>
            <a:pPr fontAlgn="auto">
              <a:spcBef>
                <a:spcPts val="0"/>
              </a:spcBef>
              <a:spcAft>
                <a:spcPts val="0"/>
              </a:spcAft>
              <a:defRPr/>
            </a:pPr>
            <a:r>
              <a:rPr lang="en-GB" sz="1600" smtClean="0">
                <a:solidFill>
                  <a:prstClr val="white"/>
                </a:solidFill>
              </a:rPr>
              <a:t>Codes</a:t>
            </a:r>
            <a:endParaRPr lang="en-GB" sz="1600">
              <a:solidFill>
                <a:prstClr val="white"/>
              </a:solidFill>
            </a:endParaRPr>
          </a:p>
        </p:txBody>
      </p:sp>
      <p:sp>
        <p:nvSpPr>
          <p:cNvPr id="23" name="Rounded Rectangle 22"/>
          <p:cNvSpPr/>
          <p:nvPr/>
        </p:nvSpPr>
        <p:spPr>
          <a:xfrm>
            <a:off x="107504" y="1700808"/>
            <a:ext cx="1060078" cy="612585"/>
          </a:xfrm>
          <a:prstGeom prst="roundRect">
            <a:avLst/>
          </a:prstGeom>
        </p:spPr>
        <p:style>
          <a:lnRef idx="0">
            <a:schemeClr val="accent1"/>
          </a:lnRef>
          <a:fillRef idx="3">
            <a:schemeClr val="accent1"/>
          </a:fillRef>
          <a:effectRef idx="3">
            <a:schemeClr val="accent1"/>
          </a:effectRef>
          <a:fontRef idx="minor">
            <a:schemeClr val="lt1"/>
          </a:fontRef>
        </p:style>
        <p:txBody>
          <a:bodyPr anchor="ctr"/>
          <a:lstStyle/>
          <a:p>
            <a:pPr fontAlgn="auto">
              <a:spcBef>
                <a:spcPts val="0"/>
              </a:spcBef>
              <a:spcAft>
                <a:spcPts val="0"/>
              </a:spcAft>
              <a:defRPr/>
            </a:pPr>
            <a:r>
              <a:rPr lang="en-GB" sz="1600" dirty="0" smtClean="0">
                <a:solidFill>
                  <a:prstClr val="white"/>
                </a:solidFill>
              </a:rPr>
              <a:t>Concepts</a:t>
            </a:r>
            <a:endParaRPr lang="en-GB" sz="1600" dirty="0">
              <a:solidFill>
                <a:prstClr val="white"/>
              </a:solidFill>
            </a:endParaRPr>
          </a:p>
        </p:txBody>
      </p:sp>
      <p:sp>
        <p:nvSpPr>
          <p:cNvPr id="24" name="Flowchart: Sort 23"/>
          <p:cNvSpPr/>
          <p:nvPr/>
        </p:nvSpPr>
        <p:spPr>
          <a:xfrm>
            <a:off x="8133948" y="1412776"/>
            <a:ext cx="216024" cy="936104"/>
          </a:xfrm>
          <a:prstGeom prst="flowChartSort">
            <a:avLst/>
          </a:prstGeom>
        </p:spPr>
        <p:style>
          <a:lnRef idx="0">
            <a:schemeClr val="accent3"/>
          </a:lnRef>
          <a:fillRef idx="3">
            <a:schemeClr val="accent3"/>
          </a:fillRef>
          <a:effectRef idx="3">
            <a:schemeClr val="accent3"/>
          </a:effectRef>
          <a:fontRef idx="minor">
            <a:schemeClr val="lt1"/>
          </a:fontRef>
        </p:style>
        <p:txBody>
          <a:bodyPr rtlCol="0" anchor="ctr"/>
          <a:lstStyle/>
          <a:p>
            <a:pPr fontAlgn="auto">
              <a:spcBef>
                <a:spcPts val="0"/>
              </a:spcBef>
              <a:spcAft>
                <a:spcPts val="0"/>
              </a:spcAft>
            </a:pPr>
            <a:endParaRPr lang="en-GB">
              <a:solidFill>
                <a:prstClr val="white"/>
              </a:solidFill>
            </a:endParaRPr>
          </a:p>
        </p:txBody>
      </p:sp>
      <p:sp>
        <p:nvSpPr>
          <p:cNvPr id="25" name="Flowchart: Sort 24"/>
          <p:cNvSpPr/>
          <p:nvPr/>
        </p:nvSpPr>
        <p:spPr>
          <a:xfrm>
            <a:off x="8133948" y="3933056"/>
            <a:ext cx="216024" cy="936104"/>
          </a:xfrm>
          <a:prstGeom prst="flowChartSort">
            <a:avLst/>
          </a:prstGeom>
        </p:spPr>
        <p:style>
          <a:lnRef idx="0">
            <a:schemeClr val="accent5"/>
          </a:lnRef>
          <a:fillRef idx="3">
            <a:schemeClr val="accent5"/>
          </a:fillRef>
          <a:effectRef idx="3">
            <a:schemeClr val="accent5"/>
          </a:effectRef>
          <a:fontRef idx="minor">
            <a:schemeClr val="lt1"/>
          </a:fontRef>
        </p:style>
        <p:txBody>
          <a:bodyPr rtlCol="0" anchor="ctr"/>
          <a:lstStyle/>
          <a:p>
            <a:pPr fontAlgn="auto">
              <a:spcBef>
                <a:spcPts val="0"/>
              </a:spcBef>
              <a:spcAft>
                <a:spcPts val="0"/>
              </a:spcAft>
            </a:pPr>
            <a:endParaRPr lang="en-GB">
              <a:solidFill>
                <a:prstClr val="white"/>
              </a:solidFill>
            </a:endParaRPr>
          </a:p>
        </p:txBody>
      </p:sp>
      <p:sp>
        <p:nvSpPr>
          <p:cNvPr id="26" name="Flowchart: Sort 25"/>
          <p:cNvSpPr/>
          <p:nvPr/>
        </p:nvSpPr>
        <p:spPr>
          <a:xfrm rot="16200000">
            <a:off x="1400692" y="116632"/>
            <a:ext cx="144016" cy="576064"/>
          </a:xfrm>
          <a:prstGeom prst="flowChartSort">
            <a:avLst/>
          </a:prstGeom>
        </p:spPr>
        <p:style>
          <a:lnRef idx="0">
            <a:schemeClr val="accent1"/>
          </a:lnRef>
          <a:fillRef idx="3">
            <a:schemeClr val="accent1"/>
          </a:fillRef>
          <a:effectRef idx="3">
            <a:schemeClr val="accent1"/>
          </a:effectRef>
          <a:fontRef idx="minor">
            <a:schemeClr val="lt1"/>
          </a:fontRef>
        </p:style>
        <p:txBody>
          <a:bodyPr rtlCol="0" anchor="ctr"/>
          <a:lstStyle/>
          <a:p>
            <a:pPr fontAlgn="auto">
              <a:spcBef>
                <a:spcPts val="0"/>
              </a:spcBef>
              <a:spcAft>
                <a:spcPts val="0"/>
              </a:spcAft>
            </a:pPr>
            <a:endParaRPr lang="en-GB">
              <a:solidFill>
                <a:prstClr val="white"/>
              </a:solidFill>
            </a:endParaRPr>
          </a:p>
        </p:txBody>
      </p:sp>
      <p:sp>
        <p:nvSpPr>
          <p:cNvPr id="27" name="Flowchart: Sort 26"/>
          <p:cNvSpPr/>
          <p:nvPr/>
        </p:nvSpPr>
        <p:spPr>
          <a:xfrm rot="16200000">
            <a:off x="1400692" y="1700807"/>
            <a:ext cx="144016" cy="576064"/>
          </a:xfrm>
          <a:prstGeom prst="flowChartSort">
            <a:avLst/>
          </a:prstGeom>
        </p:spPr>
        <p:style>
          <a:lnRef idx="0">
            <a:schemeClr val="accent1"/>
          </a:lnRef>
          <a:fillRef idx="3">
            <a:schemeClr val="accent1"/>
          </a:fillRef>
          <a:effectRef idx="3">
            <a:schemeClr val="accent1"/>
          </a:effectRef>
          <a:fontRef idx="minor">
            <a:schemeClr val="lt1"/>
          </a:fontRef>
        </p:style>
        <p:txBody>
          <a:bodyPr rtlCol="0" anchor="ctr"/>
          <a:lstStyle/>
          <a:p>
            <a:pPr fontAlgn="auto">
              <a:spcBef>
                <a:spcPts val="0"/>
              </a:spcBef>
              <a:spcAft>
                <a:spcPts val="0"/>
              </a:spcAft>
            </a:pPr>
            <a:endParaRPr lang="en-GB">
              <a:solidFill>
                <a:prstClr val="white"/>
              </a:solidFill>
            </a:endParaRPr>
          </a:p>
        </p:txBody>
      </p:sp>
      <p:sp>
        <p:nvSpPr>
          <p:cNvPr id="28" name="Left-Right Arrow 27"/>
          <p:cNvSpPr/>
          <p:nvPr/>
        </p:nvSpPr>
        <p:spPr>
          <a:xfrm>
            <a:off x="5749906" y="2583010"/>
            <a:ext cx="1807977" cy="216024"/>
          </a:xfrm>
          <a:prstGeom prst="leftRightArrow">
            <a:avLst/>
          </a:prstGeom>
        </p:spPr>
        <p:style>
          <a:lnRef idx="0">
            <a:schemeClr val="accent3"/>
          </a:lnRef>
          <a:fillRef idx="3">
            <a:schemeClr val="accent3"/>
          </a:fillRef>
          <a:effectRef idx="3">
            <a:schemeClr val="accent3"/>
          </a:effectRef>
          <a:fontRef idx="minor">
            <a:schemeClr val="lt1"/>
          </a:fontRef>
        </p:style>
        <p:txBody>
          <a:bodyPr rtlCol="0" anchor="ctr"/>
          <a:lstStyle/>
          <a:p>
            <a:pPr fontAlgn="auto">
              <a:spcBef>
                <a:spcPts val="0"/>
              </a:spcBef>
              <a:spcAft>
                <a:spcPts val="0"/>
              </a:spcAft>
            </a:pPr>
            <a:endParaRPr lang="en-GB">
              <a:solidFill>
                <a:prstClr val="white"/>
              </a:solidFill>
            </a:endParaRPr>
          </a:p>
        </p:txBody>
      </p:sp>
      <p:sp>
        <p:nvSpPr>
          <p:cNvPr id="29" name="Rounded Rectangle 28"/>
          <p:cNvSpPr/>
          <p:nvPr/>
        </p:nvSpPr>
        <p:spPr>
          <a:xfrm>
            <a:off x="2192780" y="3429000"/>
            <a:ext cx="1854452" cy="576263"/>
          </a:xfrm>
          <a:prstGeom prst="roundRect">
            <a:avLst/>
          </a:prstGeom>
        </p:spPr>
        <p:style>
          <a:lnRef idx="0">
            <a:schemeClr val="accent1"/>
          </a:lnRef>
          <a:fillRef idx="3">
            <a:schemeClr val="accent1"/>
          </a:fillRef>
          <a:effectRef idx="3">
            <a:schemeClr val="accent1"/>
          </a:effectRef>
          <a:fontRef idx="minor">
            <a:schemeClr val="lt1"/>
          </a:fontRef>
        </p:style>
        <p:txBody>
          <a:bodyPr anchor="ctr"/>
          <a:lstStyle/>
          <a:p>
            <a:pPr fontAlgn="auto">
              <a:spcBef>
                <a:spcPts val="0"/>
              </a:spcBef>
              <a:spcAft>
                <a:spcPts val="0"/>
              </a:spcAft>
              <a:defRPr/>
            </a:pPr>
            <a:r>
              <a:rPr lang="en-GB" sz="1600" smtClean="0">
                <a:solidFill>
                  <a:prstClr val="white"/>
                </a:solidFill>
              </a:rPr>
              <a:t>Registered Data Source</a:t>
            </a:r>
            <a:endParaRPr lang="en-GB" sz="1600">
              <a:solidFill>
                <a:prstClr val="white"/>
              </a:solidFill>
            </a:endParaRPr>
          </a:p>
        </p:txBody>
      </p:sp>
      <p:sp>
        <p:nvSpPr>
          <p:cNvPr id="30" name="Bent-Up Arrow 29"/>
          <p:cNvSpPr/>
          <p:nvPr/>
        </p:nvSpPr>
        <p:spPr>
          <a:xfrm rot="10800000" flipH="1">
            <a:off x="4064988" y="3645024"/>
            <a:ext cx="576263" cy="575122"/>
          </a:xfrm>
          <a:prstGeom prst="bentUpArrow">
            <a:avLst>
              <a:gd name="adj1" fmla="val 25000"/>
              <a:gd name="adj2" fmla="val 24213"/>
              <a:gd name="adj3" fmla="val 25000"/>
            </a:avLst>
          </a:prstGeom>
        </p:spPr>
        <p:style>
          <a:lnRef idx="0">
            <a:schemeClr val="accent5"/>
          </a:lnRef>
          <a:fillRef idx="3">
            <a:schemeClr val="accent5"/>
          </a:fillRef>
          <a:effectRef idx="3">
            <a:schemeClr val="accent5"/>
          </a:effectRef>
          <a:fontRef idx="minor">
            <a:schemeClr val="lt1"/>
          </a:fontRef>
        </p:style>
        <p:txBody>
          <a:bodyPr anchor="ctr"/>
          <a:lstStyle/>
          <a:p>
            <a:pPr fontAlgn="auto">
              <a:spcBef>
                <a:spcPts val="0"/>
              </a:spcBef>
              <a:spcAft>
                <a:spcPts val="0"/>
              </a:spcAft>
              <a:defRPr/>
            </a:pPr>
            <a:endParaRPr lang="en-GB">
              <a:solidFill>
                <a:prstClr val="white"/>
              </a:solidFill>
            </a:endParaRPr>
          </a:p>
        </p:txBody>
      </p:sp>
      <p:sp>
        <p:nvSpPr>
          <p:cNvPr id="31" name="Rounded Rectangle 30"/>
          <p:cNvSpPr/>
          <p:nvPr/>
        </p:nvSpPr>
        <p:spPr>
          <a:xfrm>
            <a:off x="2555776" y="5949280"/>
            <a:ext cx="1341518" cy="647874"/>
          </a:xfrm>
          <a:prstGeom prst="roundRect">
            <a:avLst/>
          </a:prstGeom>
        </p:spPr>
        <p:style>
          <a:lnRef idx="0">
            <a:schemeClr val="accent3"/>
          </a:lnRef>
          <a:fillRef idx="3">
            <a:schemeClr val="accent3"/>
          </a:fillRef>
          <a:effectRef idx="3">
            <a:schemeClr val="accent3"/>
          </a:effectRef>
          <a:fontRef idx="minor">
            <a:schemeClr val="lt1"/>
          </a:fontRef>
        </p:style>
        <p:txBody>
          <a:bodyPr anchor="ctr"/>
          <a:lstStyle/>
          <a:p>
            <a:pPr fontAlgn="auto">
              <a:spcBef>
                <a:spcPts val="0"/>
              </a:spcBef>
              <a:spcAft>
                <a:spcPts val="0"/>
              </a:spcAft>
              <a:defRPr/>
            </a:pPr>
            <a:r>
              <a:rPr lang="en-GB" sz="1200" smtClean="0">
                <a:solidFill>
                  <a:prstClr val="white"/>
                </a:solidFill>
              </a:rPr>
              <a:t>High Level (Topics) Data Discovery</a:t>
            </a:r>
            <a:endParaRPr lang="en-GB" sz="1200">
              <a:solidFill>
                <a:prstClr val="white"/>
              </a:solidFill>
            </a:endParaRPr>
          </a:p>
        </p:txBody>
      </p:sp>
      <p:sp>
        <p:nvSpPr>
          <p:cNvPr id="32" name="Rounded Rectangle 31"/>
          <p:cNvSpPr/>
          <p:nvPr/>
        </p:nvSpPr>
        <p:spPr>
          <a:xfrm>
            <a:off x="4283968" y="5949280"/>
            <a:ext cx="1296144" cy="720080"/>
          </a:xfrm>
          <a:prstGeom prst="roundRect">
            <a:avLst/>
          </a:prstGeom>
        </p:spPr>
        <p:style>
          <a:lnRef idx="0">
            <a:schemeClr val="accent2"/>
          </a:lnRef>
          <a:fillRef idx="3">
            <a:schemeClr val="accent2"/>
          </a:fillRef>
          <a:effectRef idx="3">
            <a:schemeClr val="accent2"/>
          </a:effectRef>
          <a:fontRef idx="minor">
            <a:schemeClr val="lt1"/>
          </a:fontRef>
        </p:style>
        <p:txBody>
          <a:bodyPr anchor="ctr"/>
          <a:lstStyle/>
          <a:p>
            <a:pPr fontAlgn="auto">
              <a:spcBef>
                <a:spcPts val="0"/>
              </a:spcBef>
              <a:spcAft>
                <a:spcPts val="0"/>
              </a:spcAft>
              <a:defRPr/>
            </a:pPr>
            <a:r>
              <a:rPr lang="en-GB" sz="1200" smtClean="0">
                <a:solidFill>
                  <a:prstClr val="white"/>
                </a:solidFill>
              </a:rPr>
              <a:t>Pivotal Core Structures</a:t>
            </a:r>
            <a:endParaRPr lang="en-GB" sz="1200">
              <a:solidFill>
                <a:prstClr val="white"/>
              </a:solidFill>
            </a:endParaRPr>
          </a:p>
        </p:txBody>
      </p:sp>
      <p:sp>
        <p:nvSpPr>
          <p:cNvPr id="33" name="Rounded Rectangle 32"/>
          <p:cNvSpPr/>
          <p:nvPr/>
        </p:nvSpPr>
        <p:spPr>
          <a:xfrm>
            <a:off x="5950481" y="5805265"/>
            <a:ext cx="1368152" cy="936104"/>
          </a:xfrm>
          <a:prstGeom prst="roundRect">
            <a:avLst/>
          </a:prstGeom>
        </p:spPr>
        <p:style>
          <a:lnRef idx="0">
            <a:schemeClr val="accent1"/>
          </a:lnRef>
          <a:fillRef idx="3">
            <a:schemeClr val="accent1"/>
          </a:fillRef>
          <a:effectRef idx="3">
            <a:schemeClr val="accent1"/>
          </a:effectRef>
          <a:fontRef idx="minor">
            <a:schemeClr val="lt1"/>
          </a:fontRef>
        </p:style>
        <p:txBody>
          <a:bodyPr anchor="ctr"/>
          <a:lstStyle/>
          <a:p>
            <a:pPr fontAlgn="auto">
              <a:spcBef>
                <a:spcPts val="0"/>
              </a:spcBef>
              <a:spcAft>
                <a:spcPts val="0"/>
              </a:spcAft>
              <a:defRPr/>
            </a:pPr>
            <a:r>
              <a:rPr lang="en-GB" sz="1200" smtClean="0">
                <a:solidFill>
                  <a:prstClr val="white"/>
                </a:solidFill>
              </a:rPr>
              <a:t>Data Reporting</a:t>
            </a:r>
          </a:p>
          <a:p>
            <a:pPr fontAlgn="auto">
              <a:spcBef>
                <a:spcPts val="0"/>
              </a:spcBef>
              <a:spcAft>
                <a:spcPts val="0"/>
              </a:spcAft>
              <a:defRPr/>
            </a:pPr>
            <a:r>
              <a:rPr lang="en-GB" sz="1200" smtClean="0">
                <a:solidFill>
                  <a:prstClr val="white"/>
                </a:solidFill>
              </a:rPr>
              <a:t>Data Collection</a:t>
            </a:r>
          </a:p>
          <a:p>
            <a:pPr fontAlgn="auto">
              <a:spcBef>
                <a:spcPts val="0"/>
              </a:spcBef>
              <a:spcAft>
                <a:spcPts val="0"/>
              </a:spcAft>
              <a:defRPr/>
            </a:pPr>
            <a:r>
              <a:rPr lang="en-GB" sz="1200" smtClean="0">
                <a:solidFill>
                  <a:prstClr val="white"/>
                </a:solidFill>
              </a:rPr>
              <a:t>Data Validation</a:t>
            </a:r>
          </a:p>
          <a:p>
            <a:pPr fontAlgn="auto">
              <a:spcBef>
                <a:spcPts val="0"/>
              </a:spcBef>
              <a:spcAft>
                <a:spcPts val="0"/>
              </a:spcAft>
              <a:defRPr/>
            </a:pPr>
            <a:r>
              <a:rPr lang="en-GB" sz="1200" smtClean="0">
                <a:solidFill>
                  <a:prstClr val="white"/>
                </a:solidFill>
              </a:rPr>
              <a:t>Data Discovery</a:t>
            </a:r>
          </a:p>
          <a:p>
            <a:pPr fontAlgn="auto">
              <a:spcBef>
                <a:spcPts val="0"/>
              </a:spcBef>
              <a:spcAft>
                <a:spcPts val="0"/>
              </a:spcAft>
              <a:defRPr/>
            </a:pPr>
            <a:r>
              <a:rPr lang="en-GB" sz="1200" smtClean="0">
                <a:solidFill>
                  <a:prstClr val="white"/>
                </a:solidFill>
              </a:rPr>
              <a:t>Data Query</a:t>
            </a:r>
            <a:endParaRPr lang="en-GB" sz="1200">
              <a:solidFill>
                <a:prstClr val="white"/>
              </a:solidFill>
            </a:endParaRPr>
          </a:p>
        </p:txBody>
      </p:sp>
      <p:cxnSp>
        <p:nvCxnSpPr>
          <p:cNvPr id="34" name="Straight Connector 33"/>
          <p:cNvCxnSpPr/>
          <p:nvPr/>
        </p:nvCxnSpPr>
        <p:spPr>
          <a:xfrm>
            <a:off x="-180528" y="5733256"/>
            <a:ext cx="9144000" cy="0"/>
          </a:xfrm>
          <a:prstGeom prst="line">
            <a:avLst/>
          </a:prstGeom>
          <a:ln w="38100">
            <a:prstDash val="sysDot"/>
          </a:ln>
        </p:spPr>
        <p:style>
          <a:lnRef idx="1">
            <a:schemeClr val="accent1"/>
          </a:lnRef>
          <a:fillRef idx="0">
            <a:schemeClr val="accent1"/>
          </a:fillRef>
          <a:effectRef idx="0">
            <a:schemeClr val="accent1"/>
          </a:effectRef>
          <a:fontRef idx="minor">
            <a:schemeClr val="tx1"/>
          </a:fontRef>
        </p:style>
      </p:cxnSp>
      <p:sp>
        <p:nvSpPr>
          <p:cNvPr id="35" name="Rounded Rectangle 34"/>
          <p:cNvSpPr/>
          <p:nvPr/>
        </p:nvSpPr>
        <p:spPr>
          <a:xfrm>
            <a:off x="4039820" y="2420888"/>
            <a:ext cx="1609343" cy="576262"/>
          </a:xfrm>
          <a:prstGeom prst="roundRect">
            <a:avLst/>
          </a:prstGeom>
        </p:spPr>
        <p:style>
          <a:lnRef idx="0">
            <a:schemeClr val="accent2"/>
          </a:lnRef>
          <a:fillRef idx="3">
            <a:schemeClr val="accent2"/>
          </a:fillRef>
          <a:effectRef idx="3">
            <a:schemeClr val="accent2"/>
          </a:effectRef>
          <a:fontRef idx="minor">
            <a:schemeClr val="lt1"/>
          </a:fontRef>
        </p:style>
        <p:txBody>
          <a:bodyPr anchor="ctr"/>
          <a:lstStyle/>
          <a:p>
            <a:pPr fontAlgn="auto">
              <a:spcBef>
                <a:spcPts val="0"/>
              </a:spcBef>
              <a:spcAft>
                <a:spcPts val="0"/>
              </a:spcAft>
              <a:defRPr/>
            </a:pPr>
            <a:r>
              <a:rPr lang="en-GB" sz="1600" smtClean="0">
                <a:solidFill>
                  <a:prstClr val="white"/>
                </a:solidFill>
              </a:rPr>
              <a:t>Dataflow </a:t>
            </a:r>
            <a:endParaRPr lang="en-GB" sz="1600">
              <a:solidFill>
                <a:prstClr val="white"/>
              </a:solidFill>
            </a:endParaRPr>
          </a:p>
        </p:txBody>
      </p:sp>
      <p:sp>
        <p:nvSpPr>
          <p:cNvPr id="36" name="Rounded Rectangle 35"/>
          <p:cNvSpPr/>
          <p:nvPr/>
        </p:nvSpPr>
        <p:spPr>
          <a:xfrm>
            <a:off x="2038804" y="4653136"/>
            <a:ext cx="1942219" cy="576262"/>
          </a:xfrm>
          <a:prstGeom prst="roundRect">
            <a:avLst/>
          </a:prstGeom>
        </p:spPr>
        <p:style>
          <a:lnRef idx="0">
            <a:schemeClr val="accent1"/>
          </a:lnRef>
          <a:fillRef idx="3">
            <a:schemeClr val="accent1"/>
          </a:fillRef>
          <a:effectRef idx="3">
            <a:schemeClr val="accent1"/>
          </a:effectRef>
          <a:fontRef idx="minor">
            <a:schemeClr val="lt1"/>
          </a:fontRef>
        </p:style>
        <p:txBody>
          <a:bodyPr anchor="ctr"/>
          <a:lstStyle/>
          <a:p>
            <a:pPr fontAlgn="auto">
              <a:spcBef>
                <a:spcPts val="0"/>
              </a:spcBef>
              <a:spcAft>
                <a:spcPts val="0"/>
              </a:spcAft>
              <a:defRPr/>
            </a:pPr>
            <a:r>
              <a:rPr lang="en-GB" sz="1600" smtClean="0">
                <a:solidFill>
                  <a:prstClr val="white"/>
                </a:solidFill>
              </a:rPr>
              <a:t>(Actual) </a:t>
            </a:r>
            <a:r>
              <a:rPr lang="en-GB" sz="1600">
                <a:solidFill>
                  <a:prstClr val="white"/>
                </a:solidFill>
              </a:rPr>
              <a:t/>
            </a:r>
            <a:br>
              <a:rPr lang="en-GB" sz="1600">
                <a:solidFill>
                  <a:prstClr val="white"/>
                </a:solidFill>
              </a:rPr>
            </a:br>
            <a:r>
              <a:rPr lang="en-GB" sz="1600">
                <a:solidFill>
                  <a:prstClr val="white"/>
                </a:solidFill>
              </a:rPr>
              <a:t>Content Constraint</a:t>
            </a:r>
          </a:p>
        </p:txBody>
      </p:sp>
      <p:sp>
        <p:nvSpPr>
          <p:cNvPr id="37" name="Rounded Rectangle 36"/>
          <p:cNvSpPr/>
          <p:nvPr/>
        </p:nvSpPr>
        <p:spPr>
          <a:xfrm>
            <a:off x="5145108" y="3284984"/>
            <a:ext cx="1800200" cy="576262"/>
          </a:xfrm>
          <a:prstGeom prst="roundRect">
            <a:avLst/>
          </a:prstGeom>
        </p:spPr>
        <p:style>
          <a:lnRef idx="0">
            <a:schemeClr val="accent1"/>
          </a:lnRef>
          <a:fillRef idx="3">
            <a:schemeClr val="accent1"/>
          </a:fillRef>
          <a:effectRef idx="3">
            <a:schemeClr val="accent1"/>
          </a:effectRef>
          <a:fontRef idx="minor">
            <a:schemeClr val="lt1"/>
          </a:fontRef>
        </p:style>
        <p:txBody>
          <a:bodyPr anchor="ctr"/>
          <a:lstStyle/>
          <a:p>
            <a:pPr fontAlgn="auto">
              <a:spcBef>
                <a:spcPts val="0"/>
              </a:spcBef>
              <a:spcAft>
                <a:spcPts val="0"/>
              </a:spcAft>
              <a:defRPr/>
            </a:pPr>
            <a:r>
              <a:rPr lang="en-GB" sz="1600" smtClean="0">
                <a:solidFill>
                  <a:prstClr val="white"/>
                </a:solidFill>
              </a:rPr>
              <a:t>(Valid) </a:t>
            </a:r>
            <a:br>
              <a:rPr lang="en-GB" sz="1600" smtClean="0">
                <a:solidFill>
                  <a:prstClr val="white"/>
                </a:solidFill>
              </a:rPr>
            </a:br>
            <a:r>
              <a:rPr lang="en-GB" sz="1600" smtClean="0">
                <a:solidFill>
                  <a:prstClr val="white"/>
                </a:solidFill>
              </a:rPr>
              <a:t>Content Constraint</a:t>
            </a:r>
            <a:endParaRPr lang="en-GB" sz="1600">
              <a:solidFill>
                <a:prstClr val="white"/>
              </a:solidFill>
            </a:endParaRPr>
          </a:p>
        </p:txBody>
      </p:sp>
      <p:sp>
        <p:nvSpPr>
          <p:cNvPr id="38" name="Down Arrow 37"/>
          <p:cNvSpPr/>
          <p:nvPr/>
        </p:nvSpPr>
        <p:spPr>
          <a:xfrm rot="10800000" flipV="1">
            <a:off x="5359668" y="3861047"/>
            <a:ext cx="217487" cy="360040"/>
          </a:xfrm>
          <a:prstGeom prst="downArrow">
            <a:avLst/>
          </a:prstGeom>
        </p:spPr>
        <p:style>
          <a:lnRef idx="0">
            <a:schemeClr val="accent5"/>
          </a:lnRef>
          <a:fillRef idx="3">
            <a:schemeClr val="accent5"/>
          </a:fillRef>
          <a:effectRef idx="3">
            <a:schemeClr val="accent5"/>
          </a:effectRef>
          <a:fontRef idx="minor">
            <a:schemeClr val="lt1"/>
          </a:fontRef>
        </p:style>
        <p:txBody>
          <a:bodyPr anchor="ctr"/>
          <a:lstStyle/>
          <a:p>
            <a:pPr fontAlgn="auto">
              <a:spcBef>
                <a:spcPts val="0"/>
              </a:spcBef>
              <a:spcAft>
                <a:spcPts val="0"/>
              </a:spcAft>
              <a:defRPr/>
            </a:pPr>
            <a:endParaRPr lang="en-GB">
              <a:solidFill>
                <a:prstClr val="white"/>
              </a:solidFill>
            </a:endParaRPr>
          </a:p>
        </p:txBody>
      </p:sp>
      <p:sp>
        <p:nvSpPr>
          <p:cNvPr id="39" name="Rounded Rectangle 38"/>
          <p:cNvSpPr/>
          <p:nvPr/>
        </p:nvSpPr>
        <p:spPr>
          <a:xfrm>
            <a:off x="6240066" y="819934"/>
            <a:ext cx="1224136" cy="720080"/>
          </a:xfrm>
          <a:prstGeom prst="roundRect">
            <a:avLst/>
          </a:prstGeom>
        </p:spPr>
        <p:style>
          <a:lnRef idx="0">
            <a:schemeClr val="accent1"/>
          </a:lnRef>
          <a:fillRef idx="3">
            <a:schemeClr val="accent1"/>
          </a:fillRef>
          <a:effectRef idx="3">
            <a:schemeClr val="accent1"/>
          </a:effectRef>
          <a:fontRef idx="minor">
            <a:schemeClr val="lt1"/>
          </a:fontRef>
        </p:style>
        <p:txBody>
          <a:bodyPr anchor="ctr"/>
          <a:lstStyle/>
          <a:p>
            <a:pPr fontAlgn="auto">
              <a:spcBef>
                <a:spcPts val="0"/>
              </a:spcBef>
              <a:spcAft>
                <a:spcPts val="0"/>
              </a:spcAft>
              <a:defRPr/>
            </a:pPr>
            <a:r>
              <a:rPr lang="en-GB" sz="1600" smtClean="0">
                <a:solidFill>
                  <a:prstClr val="white"/>
                </a:solidFill>
              </a:rPr>
              <a:t>Dimension</a:t>
            </a:r>
          </a:p>
          <a:p>
            <a:pPr fontAlgn="auto">
              <a:spcBef>
                <a:spcPts val="0"/>
              </a:spcBef>
              <a:spcAft>
                <a:spcPts val="0"/>
              </a:spcAft>
              <a:defRPr/>
            </a:pPr>
            <a:r>
              <a:rPr lang="en-GB" sz="1600" smtClean="0">
                <a:solidFill>
                  <a:prstClr val="white"/>
                </a:solidFill>
              </a:rPr>
              <a:t>Attributes</a:t>
            </a:r>
          </a:p>
          <a:p>
            <a:pPr fontAlgn="auto">
              <a:spcBef>
                <a:spcPts val="0"/>
              </a:spcBef>
              <a:spcAft>
                <a:spcPts val="0"/>
              </a:spcAft>
              <a:defRPr/>
            </a:pPr>
            <a:r>
              <a:rPr lang="en-GB" sz="1600" smtClean="0">
                <a:solidFill>
                  <a:prstClr val="white"/>
                </a:solidFill>
              </a:rPr>
              <a:t>Measures</a:t>
            </a:r>
            <a:endParaRPr lang="en-GB" sz="1600">
              <a:solidFill>
                <a:prstClr val="white"/>
              </a:solidFill>
            </a:endParaRPr>
          </a:p>
        </p:txBody>
      </p:sp>
      <p:sp>
        <p:nvSpPr>
          <p:cNvPr id="40" name="Bent-Up Arrow 39"/>
          <p:cNvSpPr/>
          <p:nvPr/>
        </p:nvSpPr>
        <p:spPr>
          <a:xfrm rot="5400000" flipH="1" flipV="1">
            <a:off x="3737934" y="194106"/>
            <a:ext cx="576263" cy="719138"/>
          </a:xfrm>
          <a:prstGeom prst="bentUpArrow">
            <a:avLst/>
          </a:prstGeom>
        </p:spPr>
        <p:style>
          <a:lnRef idx="0">
            <a:schemeClr val="accent1"/>
          </a:lnRef>
          <a:fillRef idx="3">
            <a:schemeClr val="accent1"/>
          </a:fillRef>
          <a:effectRef idx="3">
            <a:schemeClr val="accent1"/>
          </a:effectRef>
          <a:fontRef idx="minor">
            <a:schemeClr val="lt1"/>
          </a:fontRef>
        </p:style>
        <p:txBody>
          <a:bodyPr anchor="ctr"/>
          <a:lstStyle/>
          <a:p>
            <a:pPr fontAlgn="auto">
              <a:spcBef>
                <a:spcPts val="0"/>
              </a:spcBef>
              <a:spcAft>
                <a:spcPts val="0"/>
              </a:spcAft>
              <a:defRPr/>
            </a:pPr>
            <a:endParaRPr lang="en-GB">
              <a:solidFill>
                <a:prstClr val="white"/>
              </a:solidFill>
            </a:endParaRPr>
          </a:p>
        </p:txBody>
      </p:sp>
      <p:sp>
        <p:nvSpPr>
          <p:cNvPr id="41" name="Flowchart: Sort 40"/>
          <p:cNvSpPr/>
          <p:nvPr/>
        </p:nvSpPr>
        <p:spPr>
          <a:xfrm rot="16200000">
            <a:off x="5953437" y="980728"/>
            <a:ext cx="144016" cy="432048"/>
          </a:xfrm>
          <a:prstGeom prst="flowChartSort">
            <a:avLst/>
          </a:prstGeom>
        </p:spPr>
        <p:style>
          <a:lnRef idx="0">
            <a:schemeClr val="accent1"/>
          </a:lnRef>
          <a:fillRef idx="3">
            <a:schemeClr val="accent1"/>
          </a:fillRef>
          <a:effectRef idx="3">
            <a:schemeClr val="accent1"/>
          </a:effectRef>
          <a:fontRef idx="minor">
            <a:schemeClr val="lt1"/>
          </a:fontRef>
        </p:style>
        <p:txBody>
          <a:bodyPr rtlCol="0" anchor="ctr"/>
          <a:lstStyle/>
          <a:p>
            <a:pPr fontAlgn="auto">
              <a:spcBef>
                <a:spcPts val="0"/>
              </a:spcBef>
              <a:spcAft>
                <a:spcPts val="0"/>
              </a:spcAft>
            </a:pPr>
            <a:endParaRPr lang="en-GB">
              <a:solidFill>
                <a:prstClr val="white"/>
              </a:solidFill>
            </a:endParaRPr>
          </a:p>
        </p:txBody>
      </p:sp>
      <p:sp>
        <p:nvSpPr>
          <p:cNvPr id="42" name="TextBox 41"/>
          <p:cNvSpPr txBox="1"/>
          <p:nvPr/>
        </p:nvSpPr>
        <p:spPr>
          <a:xfrm>
            <a:off x="4932040" y="0"/>
            <a:ext cx="3960440" cy="646331"/>
          </a:xfrm>
          <a:prstGeom prst="rect">
            <a:avLst/>
          </a:prstGeom>
          <a:noFill/>
        </p:spPr>
        <p:txBody>
          <a:bodyPr wrap="square" rtlCol="0">
            <a:spAutoFit/>
          </a:bodyPr>
          <a:lstStyle/>
          <a:p>
            <a:pPr algn="l" fontAlgn="auto">
              <a:spcBef>
                <a:spcPts val="0"/>
              </a:spcBef>
              <a:spcAft>
                <a:spcPts val="0"/>
              </a:spcAft>
            </a:pPr>
            <a:r>
              <a:rPr lang="en-GB" dirty="0" smtClean="0">
                <a:solidFill>
                  <a:prstClr val="black"/>
                </a:solidFill>
                <a:latin typeface="Calibri"/>
              </a:rPr>
              <a:t>Summary: Structural Metadata Stored in the Registry</a:t>
            </a:r>
            <a:endParaRPr lang="en-GB" dirty="0">
              <a:solidFill>
                <a:prstClr val="black"/>
              </a:solidFill>
              <a:latin typeface="Calibri"/>
            </a:endParaRPr>
          </a:p>
        </p:txBody>
      </p:sp>
      <p:sp>
        <p:nvSpPr>
          <p:cNvPr id="44" name="Bent Arrow 43"/>
          <p:cNvSpPr/>
          <p:nvPr/>
        </p:nvSpPr>
        <p:spPr>
          <a:xfrm rot="16200000" flipV="1">
            <a:off x="5760132" y="2240869"/>
            <a:ext cx="360040" cy="288032"/>
          </a:xfrm>
          <a:prstGeom prst="ben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auto">
              <a:spcBef>
                <a:spcPts val="0"/>
              </a:spcBef>
              <a:spcAft>
                <a:spcPts val="0"/>
              </a:spcAft>
            </a:pPr>
            <a:endParaRPr lang="en-GB">
              <a:solidFill>
                <a:prstClr val="black"/>
              </a:solidFill>
            </a:endParaRPr>
          </a:p>
        </p:txBody>
      </p:sp>
      <p:sp>
        <p:nvSpPr>
          <p:cNvPr id="45" name="Bent Arrow 44"/>
          <p:cNvSpPr/>
          <p:nvPr/>
        </p:nvSpPr>
        <p:spPr>
          <a:xfrm rot="5400000" flipV="1">
            <a:off x="5367132" y="2030372"/>
            <a:ext cx="470536" cy="243456"/>
          </a:xfrm>
          <a:prstGeom prst="ben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auto">
              <a:spcBef>
                <a:spcPts val="0"/>
              </a:spcBef>
              <a:spcAft>
                <a:spcPts val="0"/>
              </a:spcAft>
            </a:pPr>
            <a:endParaRPr lang="en-GB">
              <a:solidFill>
                <a:prstClr val="black"/>
              </a:solidFill>
            </a:endParaRPr>
          </a:p>
        </p:txBody>
      </p:sp>
    </p:spTree>
    <p:extLst>
      <p:ext uri="{BB962C8B-B14F-4D97-AF65-F5344CB8AC3E}">
        <p14:creationId xmlns:p14="http://schemas.microsoft.com/office/powerpoint/2010/main" val="358002861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SDMX Registry – How do I obtain one</a:t>
            </a:r>
            <a:endParaRPr lang="en-GB" dirty="0"/>
          </a:p>
        </p:txBody>
      </p:sp>
      <p:sp>
        <p:nvSpPr>
          <p:cNvPr id="3" name="Content Placeholder 2"/>
          <p:cNvSpPr>
            <a:spLocks noGrp="1"/>
          </p:cNvSpPr>
          <p:nvPr>
            <p:ph idx="1"/>
          </p:nvPr>
        </p:nvSpPr>
        <p:spPr/>
        <p:txBody>
          <a:bodyPr/>
          <a:lstStyle/>
          <a:p>
            <a:r>
              <a:rPr lang="en-GB" sz="2200" dirty="0" smtClean="0"/>
              <a:t>The SDMX Registry has a Technical Specification</a:t>
            </a:r>
          </a:p>
          <a:p>
            <a:r>
              <a:rPr lang="en-GB" sz="2200" dirty="0" smtClean="0"/>
              <a:t>Implementation must conform to the specification</a:t>
            </a:r>
          </a:p>
          <a:p>
            <a:pPr lvl="1"/>
            <a:r>
              <a:rPr lang="en-GB" sz="1800" dirty="0" smtClean="0"/>
              <a:t>e.g. submit content, query content</a:t>
            </a:r>
          </a:p>
          <a:p>
            <a:r>
              <a:rPr lang="en-GB" sz="2200" dirty="0" smtClean="0"/>
              <a:t>A fully functional SDMX Registry is a large software development</a:t>
            </a:r>
          </a:p>
          <a:p>
            <a:r>
              <a:rPr lang="en-GB" sz="2200" dirty="0" smtClean="0"/>
              <a:t>There are two free-to-use registry implementations e.g. </a:t>
            </a:r>
          </a:p>
          <a:p>
            <a:pPr lvl="1"/>
            <a:r>
              <a:rPr lang="en-GB" sz="1800" dirty="0" smtClean="0"/>
              <a:t>Eurostat SDMX Registry</a:t>
            </a:r>
          </a:p>
          <a:p>
            <a:pPr lvl="1"/>
            <a:r>
              <a:rPr lang="en-GB" sz="1800" dirty="0" smtClean="0"/>
              <a:t>Metadata Technology Fusion Registry</a:t>
            </a:r>
          </a:p>
          <a:p>
            <a:pPr lvl="1"/>
            <a:r>
              <a:rPr lang="en-GB" sz="1800" dirty="0" smtClean="0"/>
              <a:t>Many organisations use one of these two registries </a:t>
            </a:r>
          </a:p>
          <a:p>
            <a:pPr>
              <a:buNone/>
            </a:pPr>
            <a:endParaRPr lang="en-GB" sz="1800" dirty="0" smtClean="0"/>
          </a:p>
          <a:p>
            <a:pPr lvl="1"/>
            <a:endParaRPr lang="en-GB" sz="1800" dirty="0" smtClean="0"/>
          </a:p>
          <a:p>
            <a:endParaRPr lang="en-GB" dirty="0"/>
          </a:p>
        </p:txBody>
      </p:sp>
      <p:sp>
        <p:nvSpPr>
          <p:cNvPr id="4" name="Slide Number Placeholder 3"/>
          <p:cNvSpPr>
            <a:spLocks noGrp="1"/>
          </p:cNvSpPr>
          <p:nvPr>
            <p:ph type="sldNum" sz="quarter" idx="10"/>
          </p:nvPr>
        </p:nvSpPr>
        <p:spPr/>
        <p:txBody>
          <a:bodyPr/>
          <a:lstStyle/>
          <a:p>
            <a:pPr>
              <a:defRPr/>
            </a:pPr>
            <a:fld id="{6F97326C-9136-43BD-B7FC-10DBEE6C0A5D}" type="slidenum">
              <a:rPr lang="en-GB" smtClean="0"/>
              <a:pPr>
                <a:defRPr/>
              </a:pPr>
              <a:t>16</a:t>
            </a:fld>
            <a:endParaRPr lang="en-GB"/>
          </a:p>
        </p:txBody>
      </p:sp>
      <p:sp>
        <p:nvSpPr>
          <p:cNvPr id="5" name="Date Placeholder 4"/>
          <p:cNvSpPr>
            <a:spLocks noGrp="1"/>
          </p:cNvSpPr>
          <p:nvPr>
            <p:ph type="dt" sz="half" idx="11"/>
          </p:nvPr>
        </p:nvSpPr>
        <p:spPr/>
        <p:txBody>
          <a:bodyPr/>
          <a:lstStyle/>
          <a:p>
            <a:pPr>
              <a:defRPr/>
            </a:pPr>
            <a:r>
              <a:rPr lang="en-US" dirty="0" smtClean="0"/>
              <a:t>28-30 September 2015</a:t>
            </a:r>
            <a:endParaRPr lang="en-GB" dirty="0"/>
          </a:p>
        </p:txBody>
      </p:sp>
      <p:sp>
        <p:nvSpPr>
          <p:cNvPr id="6" name="Footer Placeholder 5"/>
          <p:cNvSpPr>
            <a:spLocks noGrp="1"/>
          </p:cNvSpPr>
          <p:nvPr>
            <p:ph type="ftr" sz="quarter" idx="12"/>
          </p:nvPr>
        </p:nvSpPr>
        <p:spPr/>
        <p:txBody>
          <a:bodyPr/>
          <a:lstStyle/>
          <a:p>
            <a:pPr>
              <a:defRPr/>
            </a:pPr>
            <a:r>
              <a:rPr lang="en-GB" dirty="0" smtClean="0"/>
              <a:t>SDMX Global Conference</a:t>
            </a:r>
            <a:endParaRPr lang="en-GB" dirty="0"/>
          </a:p>
        </p:txBody>
      </p:sp>
    </p:spTree>
    <p:extLst>
      <p:ext uri="{BB962C8B-B14F-4D97-AF65-F5344CB8AC3E}">
        <p14:creationId xmlns:p14="http://schemas.microsoft.com/office/powerpoint/2010/main" val="474279204"/>
      </p:ext>
    </p:extLst>
  </p:cSld>
  <p:clrMapOvr>
    <a:masterClrMapping/>
  </p:clrMapOvr>
  <p:transition>
    <p:dissolv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SDMX Registry – </a:t>
            </a:r>
            <a:r>
              <a:rPr lang="en-GB" dirty="0" err="1" smtClean="0"/>
              <a:t>Registry</a:t>
            </a:r>
            <a:r>
              <a:rPr lang="en-GB" dirty="0" smtClean="0"/>
              <a:t> Services</a:t>
            </a:r>
            <a:endParaRPr lang="en-GB" dirty="0"/>
          </a:p>
        </p:txBody>
      </p:sp>
      <p:sp>
        <p:nvSpPr>
          <p:cNvPr id="3" name="Content Placeholder 2"/>
          <p:cNvSpPr>
            <a:spLocks noGrp="1"/>
          </p:cNvSpPr>
          <p:nvPr>
            <p:ph idx="1"/>
          </p:nvPr>
        </p:nvSpPr>
        <p:spPr/>
        <p:txBody>
          <a:bodyPr/>
          <a:lstStyle/>
          <a:p>
            <a:r>
              <a:rPr lang="en-GB" sz="2200" dirty="0" smtClean="0"/>
              <a:t>Two free-to-use registry services are available</a:t>
            </a:r>
          </a:p>
          <a:p>
            <a:pPr lvl="1"/>
            <a:r>
              <a:rPr lang="en-GB" sz="1800" dirty="0" smtClean="0"/>
              <a:t>SDMX Global Registry – http://registry.sdmx.org</a:t>
            </a:r>
          </a:p>
          <a:p>
            <a:pPr lvl="2"/>
            <a:r>
              <a:rPr lang="en-GB" sz="1800" dirty="0" smtClean="0"/>
              <a:t>For dissemination of international Data Structure Definitions and associated Code List and Concept Schemes</a:t>
            </a:r>
          </a:p>
          <a:p>
            <a:pPr lvl="2"/>
            <a:r>
              <a:rPr lang="en-GB" sz="1800" dirty="0" smtClean="0"/>
              <a:t>For dissemination of SDMX artefacts</a:t>
            </a:r>
          </a:p>
          <a:p>
            <a:pPr lvl="3"/>
            <a:r>
              <a:rPr lang="en-GB" sz="1400" dirty="0" smtClean="0"/>
              <a:t>Cross Domain Concepts and Code Lists</a:t>
            </a:r>
          </a:p>
          <a:p>
            <a:pPr lvl="3"/>
            <a:r>
              <a:rPr lang="en-GB" sz="1400" dirty="0" smtClean="0"/>
              <a:t>Maintenance Agency Scheme</a:t>
            </a:r>
          </a:p>
          <a:p>
            <a:pPr lvl="1"/>
            <a:r>
              <a:rPr lang="en-GB" sz="1800" dirty="0" smtClean="0"/>
              <a:t>SDMX Cloud Registry – http://registry.sdmxcloud.org</a:t>
            </a:r>
          </a:p>
          <a:p>
            <a:pPr lvl="2"/>
            <a:r>
              <a:rPr lang="en-GB" sz="1800" dirty="0" smtClean="0"/>
              <a:t>To support a data validation service – http://data.sdmxcloud.org</a:t>
            </a:r>
          </a:p>
          <a:p>
            <a:pPr lvl="2"/>
            <a:r>
              <a:rPr lang="en-GB" sz="1800" dirty="0" smtClean="0"/>
              <a:t>For organisations wishing to experiment with a registry prior to installing one in the organisation</a:t>
            </a:r>
          </a:p>
          <a:p>
            <a:endParaRPr lang="en-GB" dirty="0"/>
          </a:p>
        </p:txBody>
      </p:sp>
      <p:sp>
        <p:nvSpPr>
          <p:cNvPr id="4" name="Slide Number Placeholder 3"/>
          <p:cNvSpPr>
            <a:spLocks noGrp="1"/>
          </p:cNvSpPr>
          <p:nvPr>
            <p:ph type="sldNum" sz="quarter" idx="10"/>
          </p:nvPr>
        </p:nvSpPr>
        <p:spPr/>
        <p:txBody>
          <a:bodyPr/>
          <a:lstStyle/>
          <a:p>
            <a:pPr>
              <a:defRPr/>
            </a:pPr>
            <a:fld id="{6F97326C-9136-43BD-B7FC-10DBEE6C0A5D}" type="slidenum">
              <a:rPr lang="en-GB" smtClean="0"/>
              <a:pPr>
                <a:defRPr/>
              </a:pPr>
              <a:t>17</a:t>
            </a:fld>
            <a:endParaRPr lang="en-GB"/>
          </a:p>
        </p:txBody>
      </p:sp>
      <p:sp>
        <p:nvSpPr>
          <p:cNvPr id="5" name="Date Placeholder 4"/>
          <p:cNvSpPr>
            <a:spLocks noGrp="1"/>
          </p:cNvSpPr>
          <p:nvPr>
            <p:ph type="dt" sz="half" idx="11"/>
          </p:nvPr>
        </p:nvSpPr>
        <p:spPr/>
        <p:txBody>
          <a:bodyPr/>
          <a:lstStyle/>
          <a:p>
            <a:pPr>
              <a:defRPr/>
            </a:pPr>
            <a:r>
              <a:rPr lang="en-US" dirty="0" smtClean="0"/>
              <a:t>28-30 September 2015</a:t>
            </a:r>
            <a:endParaRPr lang="en-GB" dirty="0"/>
          </a:p>
        </p:txBody>
      </p:sp>
      <p:sp>
        <p:nvSpPr>
          <p:cNvPr id="6" name="Footer Placeholder 5"/>
          <p:cNvSpPr>
            <a:spLocks noGrp="1"/>
          </p:cNvSpPr>
          <p:nvPr>
            <p:ph type="ftr" sz="quarter" idx="12"/>
          </p:nvPr>
        </p:nvSpPr>
        <p:spPr/>
        <p:txBody>
          <a:bodyPr/>
          <a:lstStyle/>
          <a:p>
            <a:pPr>
              <a:defRPr/>
            </a:pPr>
            <a:r>
              <a:rPr lang="en-GB" dirty="0" smtClean="0"/>
              <a:t>SDMX Global Conference</a:t>
            </a:r>
            <a:endParaRPr lang="en-GB" dirty="0"/>
          </a:p>
        </p:txBody>
      </p:sp>
    </p:spTree>
    <p:extLst>
      <p:ext uri="{BB962C8B-B14F-4D97-AF65-F5344CB8AC3E}">
        <p14:creationId xmlns:p14="http://schemas.microsoft.com/office/powerpoint/2010/main" val="1779368158"/>
      </p:ext>
    </p:extLst>
  </p:cSld>
  <p:clrMapOvr>
    <a:masterClrMapping/>
  </p:clrMapOvr>
  <p:transition>
    <p:dissolv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Title 1"/>
          <p:cNvSpPr>
            <a:spLocks noGrp="1"/>
          </p:cNvSpPr>
          <p:nvPr>
            <p:ph type="ctrTitle"/>
          </p:nvPr>
        </p:nvSpPr>
        <p:spPr bwMode="auto">
          <a:xfrm>
            <a:off x="611560" y="692696"/>
            <a:ext cx="7772400" cy="4248472"/>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marL="358775" eaLnBrk="1" hangingPunct="1"/>
            <a:r>
              <a:rPr lang="en-US" altLang="en-US" sz="2800" b="1" dirty="0" smtClean="0">
                <a:solidFill>
                  <a:srgbClr val="6699FF"/>
                </a:solidFill>
              </a:rPr>
              <a:t/>
            </a:r>
            <a:br>
              <a:rPr lang="en-US" altLang="en-US" sz="2800" b="1" dirty="0" smtClean="0">
                <a:solidFill>
                  <a:srgbClr val="6699FF"/>
                </a:solidFill>
              </a:rPr>
            </a:br>
            <a:r>
              <a:rPr lang="en-US" altLang="en-US" sz="2800" b="1" dirty="0" smtClean="0">
                <a:solidFill>
                  <a:srgbClr val="3333FF"/>
                </a:solidFill>
              </a:rPr>
              <a:t>SDMX GLOSSARY</a:t>
            </a:r>
            <a:r>
              <a:rPr lang="en-US" altLang="en-US" sz="2800" b="1" dirty="0" smtClean="0">
                <a:solidFill>
                  <a:srgbClr val="6699FF"/>
                </a:solidFill>
              </a:rPr>
              <a:t/>
            </a:r>
            <a:br>
              <a:rPr lang="en-US" altLang="en-US" sz="2800" b="1" dirty="0" smtClean="0">
                <a:solidFill>
                  <a:srgbClr val="6699FF"/>
                </a:solidFill>
              </a:rPr>
            </a:br>
            <a:r>
              <a:rPr lang="en-US" altLang="en-US" sz="2800" b="1" dirty="0" smtClean="0">
                <a:solidFill>
                  <a:srgbClr val="6699FF"/>
                </a:solidFill>
              </a:rPr>
              <a:t/>
            </a:r>
            <a:br>
              <a:rPr lang="en-US" altLang="en-US" sz="2800" b="1" dirty="0" smtClean="0">
                <a:solidFill>
                  <a:srgbClr val="6699FF"/>
                </a:solidFill>
              </a:rPr>
            </a:br>
            <a:r>
              <a:rPr lang="en-US" altLang="en-US" sz="2800" b="1" dirty="0" smtClean="0">
                <a:solidFill>
                  <a:srgbClr val="6699FF"/>
                </a:solidFill>
              </a:rPr>
              <a:t>The new central reference point</a:t>
            </a:r>
            <a:br>
              <a:rPr lang="en-US" altLang="en-US" sz="2800" b="1" dirty="0" smtClean="0">
                <a:solidFill>
                  <a:srgbClr val="6699FF"/>
                </a:solidFill>
              </a:rPr>
            </a:br>
            <a:r>
              <a:rPr lang="en-US" altLang="en-US" sz="2800" b="1" dirty="0" smtClean="0">
                <a:solidFill>
                  <a:srgbClr val="6699FF"/>
                </a:solidFill>
              </a:rPr>
              <a:t>for SDMX Terminology</a:t>
            </a:r>
            <a:endParaRPr lang="en-GB" altLang="en-US" sz="2800" b="1" dirty="0" smtClean="0">
              <a:solidFill>
                <a:srgbClr val="6699FF"/>
              </a:solidFill>
            </a:endParaRPr>
          </a:p>
        </p:txBody>
      </p:sp>
    </p:spTree>
    <p:extLst>
      <p:ext uri="{BB962C8B-B14F-4D97-AF65-F5344CB8AC3E}">
        <p14:creationId xmlns:p14="http://schemas.microsoft.com/office/powerpoint/2010/main" val="66941692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TextBox 42"/>
          <p:cNvSpPr txBox="1"/>
          <p:nvPr/>
        </p:nvSpPr>
        <p:spPr>
          <a:xfrm>
            <a:off x="5796136" y="1628800"/>
            <a:ext cx="1152128" cy="646331"/>
          </a:xfrm>
          <a:prstGeom prst="rect">
            <a:avLst/>
          </a:prstGeom>
          <a:solidFill>
            <a:schemeClr val="accent4">
              <a:lumMod val="20000"/>
              <a:lumOff val="80000"/>
            </a:schemeClr>
          </a:solidFill>
          <a:ln w="38100">
            <a:solidFill>
              <a:schemeClr val="tx2">
                <a:lumMod val="20000"/>
                <a:lumOff val="80000"/>
              </a:schemeClr>
            </a:solidFill>
            <a:prstDash val="dash"/>
          </a:ln>
        </p:spPr>
        <p:txBody>
          <a:bodyPr wrap="square" rtlCol="0">
            <a:spAutoFit/>
          </a:bodyPr>
          <a:lstStyle/>
          <a:p>
            <a:pPr algn="l" fontAlgn="auto">
              <a:spcBef>
                <a:spcPts val="0"/>
              </a:spcBef>
              <a:spcAft>
                <a:spcPts val="0"/>
              </a:spcAft>
            </a:pPr>
            <a:r>
              <a:rPr lang="en-GB" dirty="0" smtClean="0">
                <a:solidFill>
                  <a:prstClr val="black"/>
                </a:solidFill>
                <a:latin typeface="Calibri"/>
              </a:rPr>
              <a:t>Structure mapping</a:t>
            </a:r>
            <a:endParaRPr lang="en-GB" dirty="0">
              <a:solidFill>
                <a:prstClr val="black"/>
              </a:solidFill>
              <a:latin typeface="Calibri"/>
            </a:endParaRPr>
          </a:p>
        </p:txBody>
      </p:sp>
      <p:sp>
        <p:nvSpPr>
          <p:cNvPr id="4" name="Rounded Rectangle 3"/>
          <p:cNvSpPr/>
          <p:nvPr/>
        </p:nvSpPr>
        <p:spPr>
          <a:xfrm>
            <a:off x="4047331" y="908894"/>
            <a:ext cx="1708150" cy="576262"/>
          </a:xfrm>
          <a:prstGeom prst="roundRect">
            <a:avLst/>
          </a:prstGeom>
          <a:solidFill>
            <a:schemeClr val="accent2"/>
          </a:solidFill>
        </p:spPr>
        <p:style>
          <a:lnRef idx="0">
            <a:schemeClr val="accent1"/>
          </a:lnRef>
          <a:fillRef idx="3">
            <a:schemeClr val="accent1"/>
          </a:fillRef>
          <a:effectRef idx="3">
            <a:schemeClr val="accent1"/>
          </a:effectRef>
          <a:fontRef idx="minor">
            <a:schemeClr val="lt1"/>
          </a:fontRef>
        </p:style>
        <p:txBody>
          <a:bodyPr anchor="ctr"/>
          <a:lstStyle/>
          <a:p>
            <a:pPr fontAlgn="auto">
              <a:spcBef>
                <a:spcPts val="0"/>
              </a:spcBef>
              <a:spcAft>
                <a:spcPts val="0"/>
              </a:spcAft>
              <a:defRPr/>
            </a:pPr>
            <a:r>
              <a:rPr lang="en-GB" sz="1600">
                <a:solidFill>
                  <a:prstClr val="white"/>
                </a:solidFill>
              </a:rPr>
              <a:t>Data</a:t>
            </a:r>
            <a:r>
              <a:rPr lang="en-GB">
                <a:solidFill>
                  <a:prstClr val="white"/>
                </a:solidFill>
              </a:rPr>
              <a:t> </a:t>
            </a:r>
            <a:r>
              <a:rPr lang="en-GB" sz="1600">
                <a:solidFill>
                  <a:prstClr val="white"/>
                </a:solidFill>
              </a:rPr>
              <a:t>Structure Definition</a:t>
            </a:r>
          </a:p>
        </p:txBody>
      </p:sp>
      <p:sp>
        <p:nvSpPr>
          <p:cNvPr id="5" name="Rounded Rectangle 4"/>
          <p:cNvSpPr/>
          <p:nvPr/>
        </p:nvSpPr>
        <p:spPr>
          <a:xfrm>
            <a:off x="7756152" y="4869706"/>
            <a:ext cx="1169884" cy="576263"/>
          </a:xfrm>
          <a:prstGeom prst="roundRect">
            <a:avLst/>
          </a:prstGeom>
        </p:spPr>
        <p:style>
          <a:lnRef idx="0">
            <a:schemeClr val="accent1"/>
          </a:lnRef>
          <a:fillRef idx="3">
            <a:schemeClr val="accent1"/>
          </a:fillRef>
          <a:effectRef idx="3">
            <a:schemeClr val="accent1"/>
          </a:effectRef>
          <a:fontRef idx="minor">
            <a:schemeClr val="lt1"/>
          </a:fontRef>
        </p:style>
        <p:txBody>
          <a:bodyPr anchor="ctr"/>
          <a:lstStyle/>
          <a:p>
            <a:pPr fontAlgn="auto">
              <a:spcBef>
                <a:spcPts val="0"/>
              </a:spcBef>
              <a:spcAft>
                <a:spcPts val="0"/>
              </a:spcAft>
              <a:defRPr/>
            </a:pPr>
            <a:r>
              <a:rPr lang="en-GB" sz="1600">
                <a:solidFill>
                  <a:prstClr val="white"/>
                </a:solidFill>
              </a:rPr>
              <a:t>Data </a:t>
            </a:r>
            <a:r>
              <a:rPr lang="en-GB" sz="1600" smtClean="0">
                <a:solidFill>
                  <a:prstClr val="white"/>
                </a:solidFill>
              </a:rPr>
              <a:t>Providers</a:t>
            </a:r>
            <a:endParaRPr lang="en-GB" sz="1600">
              <a:solidFill>
                <a:prstClr val="white"/>
              </a:solidFill>
            </a:endParaRPr>
          </a:p>
        </p:txBody>
      </p:sp>
      <p:sp>
        <p:nvSpPr>
          <p:cNvPr id="6" name="Rounded Rectangle 5"/>
          <p:cNvSpPr/>
          <p:nvPr/>
        </p:nvSpPr>
        <p:spPr>
          <a:xfrm>
            <a:off x="7413868" y="3284984"/>
            <a:ext cx="1550620" cy="612585"/>
          </a:xfrm>
          <a:prstGeom prst="roundRect">
            <a:avLst/>
          </a:prstGeom>
        </p:spPr>
        <p:style>
          <a:lnRef idx="0">
            <a:schemeClr val="accent1"/>
          </a:lnRef>
          <a:fillRef idx="3">
            <a:schemeClr val="accent1"/>
          </a:fillRef>
          <a:effectRef idx="3">
            <a:schemeClr val="accent1"/>
          </a:effectRef>
          <a:fontRef idx="minor">
            <a:schemeClr val="lt1"/>
          </a:fontRef>
        </p:style>
        <p:txBody>
          <a:bodyPr anchor="ctr"/>
          <a:lstStyle/>
          <a:p>
            <a:pPr fontAlgn="auto">
              <a:spcBef>
                <a:spcPts val="0"/>
              </a:spcBef>
              <a:spcAft>
                <a:spcPts val="0"/>
              </a:spcAft>
              <a:defRPr/>
            </a:pPr>
            <a:r>
              <a:rPr lang="en-GB" sz="1600" dirty="0">
                <a:solidFill>
                  <a:prstClr val="white"/>
                </a:solidFill>
              </a:rPr>
              <a:t>Data Provider Scheme</a:t>
            </a:r>
          </a:p>
        </p:txBody>
      </p:sp>
      <p:sp>
        <p:nvSpPr>
          <p:cNvPr id="9" name="Down Arrow 8"/>
          <p:cNvSpPr/>
          <p:nvPr/>
        </p:nvSpPr>
        <p:spPr>
          <a:xfrm flipV="1">
            <a:off x="4768056" y="1502912"/>
            <a:ext cx="234950" cy="863724"/>
          </a:xfrm>
          <a:prstGeom prst="downArrow">
            <a:avLst/>
          </a:prstGeom>
        </p:spPr>
        <p:style>
          <a:lnRef idx="0">
            <a:schemeClr val="accent1"/>
          </a:lnRef>
          <a:fillRef idx="3">
            <a:schemeClr val="accent1"/>
          </a:fillRef>
          <a:effectRef idx="3">
            <a:schemeClr val="accent1"/>
          </a:effectRef>
          <a:fontRef idx="minor">
            <a:schemeClr val="lt1"/>
          </a:fontRef>
        </p:style>
        <p:txBody>
          <a:bodyPr anchor="ctr"/>
          <a:lstStyle/>
          <a:p>
            <a:pPr fontAlgn="auto">
              <a:spcBef>
                <a:spcPts val="0"/>
              </a:spcBef>
              <a:spcAft>
                <a:spcPts val="0"/>
              </a:spcAft>
              <a:defRPr/>
            </a:pPr>
            <a:endParaRPr lang="en-GB">
              <a:solidFill>
                <a:prstClr val="white"/>
              </a:solidFill>
            </a:endParaRPr>
          </a:p>
        </p:txBody>
      </p:sp>
      <p:sp>
        <p:nvSpPr>
          <p:cNvPr id="10" name="Rounded Rectangle 9"/>
          <p:cNvSpPr/>
          <p:nvPr/>
        </p:nvSpPr>
        <p:spPr>
          <a:xfrm>
            <a:off x="4047331" y="4220419"/>
            <a:ext cx="1708150" cy="576262"/>
          </a:xfrm>
          <a:prstGeom prst="roundRect">
            <a:avLst/>
          </a:prstGeom>
        </p:spPr>
        <p:style>
          <a:lnRef idx="0">
            <a:schemeClr val="accent2"/>
          </a:lnRef>
          <a:fillRef idx="3">
            <a:schemeClr val="accent2"/>
          </a:fillRef>
          <a:effectRef idx="3">
            <a:schemeClr val="accent2"/>
          </a:effectRef>
          <a:fontRef idx="minor">
            <a:schemeClr val="lt1"/>
          </a:fontRef>
        </p:style>
        <p:txBody>
          <a:bodyPr anchor="ctr"/>
          <a:lstStyle/>
          <a:p>
            <a:pPr fontAlgn="auto">
              <a:spcBef>
                <a:spcPts val="0"/>
              </a:spcBef>
              <a:spcAft>
                <a:spcPts val="0"/>
              </a:spcAft>
              <a:defRPr/>
            </a:pPr>
            <a:r>
              <a:rPr lang="en-GB" sz="1600">
                <a:solidFill>
                  <a:prstClr val="white"/>
                </a:solidFill>
              </a:rPr>
              <a:t>Provision Agreement</a:t>
            </a:r>
          </a:p>
        </p:txBody>
      </p:sp>
      <p:sp>
        <p:nvSpPr>
          <p:cNvPr id="11" name="Down Arrow 10"/>
          <p:cNvSpPr/>
          <p:nvPr/>
        </p:nvSpPr>
        <p:spPr>
          <a:xfrm flipV="1">
            <a:off x="4768056" y="3023090"/>
            <a:ext cx="234950" cy="1152624"/>
          </a:xfrm>
          <a:prstGeom prst="downArrow">
            <a:avLst/>
          </a:prstGeom>
        </p:spPr>
        <p:style>
          <a:lnRef idx="0">
            <a:schemeClr val="accent5"/>
          </a:lnRef>
          <a:fillRef idx="3">
            <a:schemeClr val="accent5"/>
          </a:fillRef>
          <a:effectRef idx="3">
            <a:schemeClr val="accent5"/>
          </a:effectRef>
          <a:fontRef idx="minor">
            <a:schemeClr val="lt1"/>
          </a:fontRef>
        </p:style>
        <p:txBody>
          <a:bodyPr anchor="ctr"/>
          <a:lstStyle/>
          <a:p>
            <a:pPr fontAlgn="auto">
              <a:spcBef>
                <a:spcPts val="0"/>
              </a:spcBef>
              <a:spcAft>
                <a:spcPts val="0"/>
              </a:spcAft>
              <a:defRPr/>
            </a:pPr>
            <a:endParaRPr lang="en-GB">
              <a:solidFill>
                <a:prstClr val="white"/>
              </a:solidFill>
            </a:endParaRPr>
          </a:p>
        </p:txBody>
      </p:sp>
      <p:sp>
        <p:nvSpPr>
          <p:cNvPr id="12" name="Rounded Rectangle 11"/>
          <p:cNvSpPr/>
          <p:nvPr/>
        </p:nvSpPr>
        <p:spPr>
          <a:xfrm>
            <a:off x="1256676" y="2420194"/>
            <a:ext cx="2158243" cy="576262"/>
          </a:xfrm>
          <a:prstGeom prst="roundRect">
            <a:avLst/>
          </a:prstGeom>
        </p:spPr>
        <p:style>
          <a:lnRef idx="0">
            <a:schemeClr val="accent1"/>
          </a:lnRef>
          <a:fillRef idx="3">
            <a:schemeClr val="accent1"/>
          </a:fillRef>
          <a:effectRef idx="3">
            <a:schemeClr val="accent1"/>
          </a:effectRef>
          <a:fontRef idx="minor">
            <a:schemeClr val="lt1"/>
          </a:fontRef>
        </p:style>
        <p:txBody>
          <a:bodyPr anchor="ctr"/>
          <a:lstStyle/>
          <a:p>
            <a:pPr fontAlgn="auto">
              <a:spcBef>
                <a:spcPts val="0"/>
              </a:spcBef>
              <a:spcAft>
                <a:spcPts val="0"/>
              </a:spcAft>
              <a:defRPr/>
            </a:pPr>
            <a:r>
              <a:rPr lang="en-GB" sz="1600" smtClean="0">
                <a:solidFill>
                  <a:prstClr val="white"/>
                </a:solidFill>
              </a:rPr>
              <a:t>(Valid) </a:t>
            </a:r>
            <a:br>
              <a:rPr lang="en-GB" sz="1600" smtClean="0">
                <a:solidFill>
                  <a:prstClr val="white"/>
                </a:solidFill>
              </a:rPr>
            </a:br>
            <a:r>
              <a:rPr lang="en-GB" sz="1600" smtClean="0">
                <a:solidFill>
                  <a:prstClr val="white"/>
                </a:solidFill>
              </a:rPr>
              <a:t>Content Constraint</a:t>
            </a:r>
            <a:endParaRPr lang="en-GB" sz="1600">
              <a:solidFill>
                <a:prstClr val="white"/>
              </a:solidFill>
            </a:endParaRPr>
          </a:p>
        </p:txBody>
      </p:sp>
      <p:sp>
        <p:nvSpPr>
          <p:cNvPr id="13" name="Down Arrow 12"/>
          <p:cNvSpPr/>
          <p:nvPr/>
        </p:nvSpPr>
        <p:spPr>
          <a:xfrm rot="16200000">
            <a:off x="3633494" y="2457500"/>
            <a:ext cx="215900" cy="576262"/>
          </a:xfrm>
          <a:prstGeom prst="downArrow">
            <a:avLst/>
          </a:prstGeom>
        </p:spPr>
        <p:style>
          <a:lnRef idx="0">
            <a:schemeClr val="accent1"/>
          </a:lnRef>
          <a:fillRef idx="3">
            <a:schemeClr val="accent1"/>
          </a:fillRef>
          <a:effectRef idx="3">
            <a:schemeClr val="accent1"/>
          </a:effectRef>
          <a:fontRef idx="minor">
            <a:schemeClr val="lt1"/>
          </a:fontRef>
        </p:style>
        <p:txBody>
          <a:bodyPr anchor="ctr"/>
          <a:lstStyle/>
          <a:p>
            <a:pPr fontAlgn="auto">
              <a:spcBef>
                <a:spcPts val="0"/>
              </a:spcBef>
              <a:spcAft>
                <a:spcPts val="0"/>
              </a:spcAft>
              <a:defRPr/>
            </a:pPr>
            <a:endParaRPr lang="en-GB">
              <a:solidFill>
                <a:prstClr val="white"/>
              </a:solidFill>
            </a:endParaRPr>
          </a:p>
        </p:txBody>
      </p:sp>
      <p:sp>
        <p:nvSpPr>
          <p:cNvPr id="14" name="TextBox 13"/>
          <p:cNvSpPr txBox="1">
            <a:spLocks noChangeArrowheads="1"/>
          </p:cNvSpPr>
          <p:nvPr/>
        </p:nvSpPr>
        <p:spPr bwMode="auto">
          <a:xfrm>
            <a:off x="1959000" y="-315416"/>
            <a:ext cx="2663825" cy="522287"/>
          </a:xfrm>
          <a:prstGeom prst="rect">
            <a:avLst/>
          </a:prstGeom>
          <a:noFill/>
          <a:ln w="9525">
            <a:noFill/>
            <a:miter lim="800000"/>
            <a:headEnd/>
            <a:tailEnd/>
          </a:ln>
        </p:spPr>
        <p:txBody>
          <a:bodyPr>
            <a:spAutoFit/>
          </a:bodyPr>
          <a:lstStyle/>
          <a:p>
            <a:pPr algn="l" fontAlgn="auto">
              <a:spcBef>
                <a:spcPts val="0"/>
              </a:spcBef>
              <a:spcAft>
                <a:spcPts val="0"/>
              </a:spcAft>
            </a:pPr>
            <a:endParaRPr lang="en-GB" sz="1400">
              <a:solidFill>
                <a:prstClr val="black"/>
              </a:solidFill>
              <a:latin typeface="Calibri" pitchFamily="34" charset="0"/>
            </a:endParaRPr>
          </a:p>
          <a:p>
            <a:pPr algn="l" fontAlgn="auto">
              <a:spcBef>
                <a:spcPts val="0"/>
              </a:spcBef>
              <a:spcAft>
                <a:spcPts val="0"/>
              </a:spcAft>
            </a:pPr>
            <a:endParaRPr lang="en-GB" sz="1400">
              <a:solidFill>
                <a:prstClr val="black"/>
              </a:solidFill>
              <a:latin typeface="Calibri" pitchFamily="34" charset="0"/>
            </a:endParaRPr>
          </a:p>
        </p:txBody>
      </p:sp>
      <p:sp>
        <p:nvSpPr>
          <p:cNvPr id="15" name="Bent-Up Arrow 14"/>
          <p:cNvSpPr/>
          <p:nvPr/>
        </p:nvSpPr>
        <p:spPr>
          <a:xfrm rot="5400000">
            <a:off x="6090714" y="3661685"/>
            <a:ext cx="431800" cy="2790571"/>
          </a:xfrm>
          <a:prstGeom prst="bentUpArrow">
            <a:avLst>
              <a:gd name="adj1" fmla="val 25000"/>
              <a:gd name="adj2" fmla="val 21916"/>
              <a:gd name="adj3" fmla="val 25000"/>
            </a:avLst>
          </a:prstGeom>
        </p:spPr>
        <p:style>
          <a:lnRef idx="0">
            <a:schemeClr val="accent5"/>
          </a:lnRef>
          <a:fillRef idx="3">
            <a:schemeClr val="accent5"/>
          </a:fillRef>
          <a:effectRef idx="3">
            <a:schemeClr val="accent5"/>
          </a:effectRef>
          <a:fontRef idx="minor">
            <a:schemeClr val="lt1"/>
          </a:fontRef>
        </p:style>
        <p:txBody>
          <a:bodyPr anchor="ctr"/>
          <a:lstStyle/>
          <a:p>
            <a:pPr fontAlgn="auto">
              <a:spcBef>
                <a:spcPts val="0"/>
              </a:spcBef>
              <a:spcAft>
                <a:spcPts val="0"/>
              </a:spcAft>
              <a:defRPr/>
            </a:pPr>
            <a:endParaRPr lang="en-GB">
              <a:solidFill>
                <a:prstClr val="white"/>
              </a:solidFill>
            </a:endParaRPr>
          </a:p>
        </p:txBody>
      </p:sp>
      <p:sp>
        <p:nvSpPr>
          <p:cNvPr id="16" name="Rounded Rectangle 15"/>
          <p:cNvSpPr/>
          <p:nvPr/>
        </p:nvSpPr>
        <p:spPr>
          <a:xfrm>
            <a:off x="1832740" y="143779"/>
            <a:ext cx="1782444" cy="576262"/>
          </a:xfrm>
          <a:prstGeom prst="roundRect">
            <a:avLst/>
          </a:prstGeom>
          <a:solidFill>
            <a:srgbClr val="7030A0"/>
          </a:solidFill>
        </p:spPr>
        <p:style>
          <a:lnRef idx="0">
            <a:schemeClr val="accent1"/>
          </a:lnRef>
          <a:fillRef idx="3">
            <a:schemeClr val="accent1"/>
          </a:fillRef>
          <a:effectRef idx="3">
            <a:schemeClr val="accent1"/>
          </a:effectRef>
          <a:fontRef idx="minor">
            <a:schemeClr val="lt1"/>
          </a:fontRef>
        </p:style>
        <p:txBody>
          <a:bodyPr anchor="ctr"/>
          <a:lstStyle/>
          <a:p>
            <a:pPr fontAlgn="auto">
              <a:spcBef>
                <a:spcPts val="0"/>
              </a:spcBef>
              <a:spcAft>
                <a:spcPts val="0"/>
              </a:spcAft>
              <a:defRPr/>
            </a:pPr>
            <a:r>
              <a:rPr lang="en-GB" sz="1600">
                <a:solidFill>
                  <a:prstClr val="white"/>
                </a:solidFill>
              </a:rPr>
              <a:t>Code</a:t>
            </a:r>
            <a:br>
              <a:rPr lang="en-GB" sz="1600">
                <a:solidFill>
                  <a:prstClr val="white"/>
                </a:solidFill>
              </a:rPr>
            </a:br>
            <a:r>
              <a:rPr lang="en-GB" sz="1600">
                <a:solidFill>
                  <a:prstClr val="white"/>
                </a:solidFill>
              </a:rPr>
              <a:t>Lists</a:t>
            </a:r>
          </a:p>
        </p:txBody>
      </p:sp>
      <p:sp>
        <p:nvSpPr>
          <p:cNvPr id="17" name="Rounded Rectangle 16"/>
          <p:cNvSpPr/>
          <p:nvPr/>
        </p:nvSpPr>
        <p:spPr>
          <a:xfrm>
            <a:off x="1760732" y="1654665"/>
            <a:ext cx="1854452" cy="576263"/>
          </a:xfrm>
          <a:prstGeom prst="roundRect">
            <a:avLst/>
          </a:prstGeom>
          <a:solidFill>
            <a:srgbClr val="7030A0"/>
          </a:solidFill>
        </p:spPr>
        <p:style>
          <a:lnRef idx="0">
            <a:schemeClr val="accent1"/>
          </a:lnRef>
          <a:fillRef idx="3">
            <a:schemeClr val="accent1"/>
          </a:fillRef>
          <a:effectRef idx="3">
            <a:schemeClr val="accent1"/>
          </a:effectRef>
          <a:fontRef idx="minor">
            <a:schemeClr val="lt1"/>
          </a:fontRef>
        </p:style>
        <p:txBody>
          <a:bodyPr anchor="ctr"/>
          <a:lstStyle/>
          <a:p>
            <a:pPr fontAlgn="auto">
              <a:spcBef>
                <a:spcPts val="0"/>
              </a:spcBef>
              <a:spcAft>
                <a:spcPts val="0"/>
              </a:spcAft>
              <a:defRPr/>
            </a:pPr>
            <a:r>
              <a:rPr lang="en-GB" sz="1600">
                <a:solidFill>
                  <a:prstClr val="white"/>
                </a:solidFill>
              </a:rPr>
              <a:t>Concept </a:t>
            </a:r>
            <a:br>
              <a:rPr lang="en-GB" sz="1600">
                <a:solidFill>
                  <a:prstClr val="white"/>
                </a:solidFill>
              </a:rPr>
            </a:br>
            <a:r>
              <a:rPr lang="en-GB" sz="1600">
                <a:solidFill>
                  <a:prstClr val="white"/>
                </a:solidFill>
              </a:rPr>
              <a:t>Schemes</a:t>
            </a:r>
          </a:p>
        </p:txBody>
      </p:sp>
      <p:sp>
        <p:nvSpPr>
          <p:cNvPr id="18" name="Bent-Up Arrow 17"/>
          <p:cNvSpPr/>
          <p:nvPr/>
        </p:nvSpPr>
        <p:spPr>
          <a:xfrm rot="16200000" flipH="1">
            <a:off x="3758630" y="1482298"/>
            <a:ext cx="576263" cy="719138"/>
          </a:xfrm>
          <a:prstGeom prst="bentUpArrow">
            <a:avLst/>
          </a:prstGeom>
          <a:solidFill>
            <a:srgbClr val="7030A0"/>
          </a:solidFill>
        </p:spPr>
        <p:style>
          <a:lnRef idx="0">
            <a:schemeClr val="accent1"/>
          </a:lnRef>
          <a:fillRef idx="3">
            <a:schemeClr val="accent1"/>
          </a:fillRef>
          <a:effectRef idx="3">
            <a:schemeClr val="accent1"/>
          </a:effectRef>
          <a:fontRef idx="minor">
            <a:schemeClr val="lt1"/>
          </a:fontRef>
        </p:style>
        <p:txBody>
          <a:bodyPr anchor="ctr"/>
          <a:lstStyle/>
          <a:p>
            <a:pPr fontAlgn="auto">
              <a:spcBef>
                <a:spcPts val="0"/>
              </a:spcBef>
              <a:spcAft>
                <a:spcPts val="0"/>
              </a:spcAft>
              <a:defRPr/>
            </a:pPr>
            <a:endParaRPr lang="en-GB">
              <a:solidFill>
                <a:prstClr val="white"/>
              </a:solidFill>
            </a:endParaRPr>
          </a:p>
        </p:txBody>
      </p:sp>
      <p:sp>
        <p:nvSpPr>
          <p:cNvPr id="19" name="Down Arrow 18"/>
          <p:cNvSpPr/>
          <p:nvPr/>
        </p:nvSpPr>
        <p:spPr>
          <a:xfrm rot="10800000">
            <a:off x="2984869" y="4039900"/>
            <a:ext cx="217487" cy="576262"/>
          </a:xfrm>
          <a:prstGeom prst="downArrow">
            <a:avLst/>
          </a:prstGeom>
        </p:spPr>
        <p:style>
          <a:lnRef idx="0">
            <a:schemeClr val="accent5"/>
          </a:lnRef>
          <a:fillRef idx="3">
            <a:schemeClr val="accent5"/>
          </a:fillRef>
          <a:effectRef idx="3">
            <a:schemeClr val="accent5"/>
          </a:effectRef>
          <a:fontRef idx="minor">
            <a:schemeClr val="lt1"/>
          </a:fontRef>
        </p:style>
        <p:txBody>
          <a:bodyPr anchor="ctr"/>
          <a:lstStyle/>
          <a:p>
            <a:pPr fontAlgn="auto">
              <a:spcBef>
                <a:spcPts val="0"/>
              </a:spcBef>
              <a:spcAft>
                <a:spcPts val="0"/>
              </a:spcAft>
              <a:defRPr/>
            </a:pPr>
            <a:endParaRPr lang="en-GB">
              <a:solidFill>
                <a:prstClr val="white"/>
              </a:solidFill>
            </a:endParaRPr>
          </a:p>
        </p:txBody>
      </p:sp>
      <p:sp>
        <p:nvSpPr>
          <p:cNvPr id="20" name="Rounded Rectangle 19"/>
          <p:cNvSpPr/>
          <p:nvPr/>
        </p:nvSpPr>
        <p:spPr>
          <a:xfrm>
            <a:off x="7577926" y="764704"/>
            <a:ext cx="1348110" cy="612585"/>
          </a:xfrm>
          <a:prstGeom prst="roundRect">
            <a:avLst/>
          </a:prstGeom>
        </p:spPr>
        <p:style>
          <a:lnRef idx="0">
            <a:schemeClr val="accent3"/>
          </a:lnRef>
          <a:fillRef idx="3">
            <a:schemeClr val="accent3"/>
          </a:fillRef>
          <a:effectRef idx="3">
            <a:schemeClr val="accent3"/>
          </a:effectRef>
          <a:fontRef idx="minor">
            <a:schemeClr val="lt1"/>
          </a:fontRef>
        </p:style>
        <p:txBody>
          <a:bodyPr anchor="ctr"/>
          <a:lstStyle/>
          <a:p>
            <a:pPr fontAlgn="auto">
              <a:spcBef>
                <a:spcPts val="0"/>
              </a:spcBef>
              <a:spcAft>
                <a:spcPts val="0"/>
              </a:spcAft>
              <a:defRPr/>
            </a:pPr>
            <a:r>
              <a:rPr lang="en-GB" sz="1600" smtClean="0">
                <a:solidFill>
                  <a:prstClr val="white"/>
                </a:solidFill>
              </a:rPr>
              <a:t>Category </a:t>
            </a:r>
            <a:r>
              <a:rPr lang="en-GB" sz="1600">
                <a:solidFill>
                  <a:prstClr val="white"/>
                </a:solidFill>
              </a:rPr>
              <a:t>Scheme</a:t>
            </a:r>
          </a:p>
        </p:txBody>
      </p:sp>
      <p:sp>
        <p:nvSpPr>
          <p:cNvPr id="21" name="Rounded Rectangle 20"/>
          <p:cNvSpPr/>
          <p:nvPr/>
        </p:nvSpPr>
        <p:spPr>
          <a:xfrm>
            <a:off x="7629892" y="2420888"/>
            <a:ext cx="1258346" cy="612585"/>
          </a:xfrm>
          <a:prstGeom prst="roundRect">
            <a:avLst/>
          </a:prstGeom>
        </p:spPr>
        <p:style>
          <a:lnRef idx="0">
            <a:schemeClr val="accent3"/>
          </a:lnRef>
          <a:fillRef idx="3">
            <a:schemeClr val="accent3"/>
          </a:fillRef>
          <a:effectRef idx="3">
            <a:schemeClr val="accent3"/>
          </a:effectRef>
          <a:fontRef idx="minor">
            <a:schemeClr val="lt1"/>
          </a:fontRef>
        </p:style>
        <p:txBody>
          <a:bodyPr anchor="ctr"/>
          <a:lstStyle/>
          <a:p>
            <a:pPr fontAlgn="auto">
              <a:spcBef>
                <a:spcPts val="0"/>
              </a:spcBef>
              <a:spcAft>
                <a:spcPts val="0"/>
              </a:spcAft>
              <a:defRPr/>
            </a:pPr>
            <a:r>
              <a:rPr lang="en-GB" sz="1600" smtClean="0">
                <a:solidFill>
                  <a:prstClr val="white"/>
                </a:solidFill>
              </a:rPr>
              <a:t>Categories</a:t>
            </a:r>
            <a:endParaRPr lang="en-GB" sz="1600">
              <a:solidFill>
                <a:prstClr val="white"/>
              </a:solidFill>
            </a:endParaRPr>
          </a:p>
        </p:txBody>
      </p:sp>
      <p:sp>
        <p:nvSpPr>
          <p:cNvPr id="22" name="Rounded Rectangle 21"/>
          <p:cNvSpPr/>
          <p:nvPr/>
        </p:nvSpPr>
        <p:spPr>
          <a:xfrm>
            <a:off x="179512" y="116632"/>
            <a:ext cx="985114" cy="612585"/>
          </a:xfrm>
          <a:prstGeom prst="roundRect">
            <a:avLst/>
          </a:prstGeom>
          <a:solidFill>
            <a:srgbClr val="7030A0"/>
          </a:solidFill>
        </p:spPr>
        <p:style>
          <a:lnRef idx="0">
            <a:schemeClr val="accent1"/>
          </a:lnRef>
          <a:fillRef idx="3">
            <a:schemeClr val="accent1"/>
          </a:fillRef>
          <a:effectRef idx="3">
            <a:schemeClr val="accent1"/>
          </a:effectRef>
          <a:fontRef idx="minor">
            <a:schemeClr val="lt1"/>
          </a:fontRef>
        </p:style>
        <p:txBody>
          <a:bodyPr anchor="ctr"/>
          <a:lstStyle/>
          <a:p>
            <a:pPr fontAlgn="auto">
              <a:spcBef>
                <a:spcPts val="0"/>
              </a:spcBef>
              <a:spcAft>
                <a:spcPts val="0"/>
              </a:spcAft>
              <a:defRPr/>
            </a:pPr>
            <a:r>
              <a:rPr lang="en-GB" sz="1600" smtClean="0">
                <a:solidFill>
                  <a:prstClr val="white"/>
                </a:solidFill>
              </a:rPr>
              <a:t>Codes</a:t>
            </a:r>
            <a:endParaRPr lang="en-GB" sz="1600">
              <a:solidFill>
                <a:prstClr val="white"/>
              </a:solidFill>
            </a:endParaRPr>
          </a:p>
        </p:txBody>
      </p:sp>
      <p:sp>
        <p:nvSpPr>
          <p:cNvPr id="23" name="Rounded Rectangle 22"/>
          <p:cNvSpPr/>
          <p:nvPr/>
        </p:nvSpPr>
        <p:spPr>
          <a:xfrm>
            <a:off x="107504" y="1700808"/>
            <a:ext cx="1060078" cy="612585"/>
          </a:xfrm>
          <a:prstGeom prst="roundRect">
            <a:avLst/>
          </a:prstGeom>
          <a:solidFill>
            <a:srgbClr val="7030A0"/>
          </a:solidFill>
        </p:spPr>
        <p:style>
          <a:lnRef idx="0">
            <a:schemeClr val="accent1"/>
          </a:lnRef>
          <a:fillRef idx="3">
            <a:schemeClr val="accent1"/>
          </a:fillRef>
          <a:effectRef idx="3">
            <a:schemeClr val="accent1"/>
          </a:effectRef>
          <a:fontRef idx="minor">
            <a:schemeClr val="lt1"/>
          </a:fontRef>
        </p:style>
        <p:txBody>
          <a:bodyPr anchor="ctr"/>
          <a:lstStyle/>
          <a:p>
            <a:pPr fontAlgn="auto">
              <a:spcBef>
                <a:spcPts val="0"/>
              </a:spcBef>
              <a:spcAft>
                <a:spcPts val="0"/>
              </a:spcAft>
              <a:defRPr/>
            </a:pPr>
            <a:r>
              <a:rPr lang="en-GB" sz="1600" dirty="0" smtClean="0">
                <a:solidFill>
                  <a:prstClr val="white"/>
                </a:solidFill>
              </a:rPr>
              <a:t>Concepts</a:t>
            </a:r>
            <a:endParaRPr lang="en-GB" sz="1600" dirty="0">
              <a:solidFill>
                <a:prstClr val="white"/>
              </a:solidFill>
            </a:endParaRPr>
          </a:p>
        </p:txBody>
      </p:sp>
      <p:sp>
        <p:nvSpPr>
          <p:cNvPr id="24" name="Flowchart: Sort 23"/>
          <p:cNvSpPr/>
          <p:nvPr/>
        </p:nvSpPr>
        <p:spPr>
          <a:xfrm>
            <a:off x="8133948" y="1412776"/>
            <a:ext cx="216024" cy="936104"/>
          </a:xfrm>
          <a:prstGeom prst="flowChartSort">
            <a:avLst/>
          </a:prstGeom>
        </p:spPr>
        <p:style>
          <a:lnRef idx="0">
            <a:schemeClr val="accent3"/>
          </a:lnRef>
          <a:fillRef idx="3">
            <a:schemeClr val="accent3"/>
          </a:fillRef>
          <a:effectRef idx="3">
            <a:schemeClr val="accent3"/>
          </a:effectRef>
          <a:fontRef idx="minor">
            <a:schemeClr val="lt1"/>
          </a:fontRef>
        </p:style>
        <p:txBody>
          <a:bodyPr rtlCol="0" anchor="ctr"/>
          <a:lstStyle/>
          <a:p>
            <a:pPr fontAlgn="auto">
              <a:spcBef>
                <a:spcPts val="0"/>
              </a:spcBef>
              <a:spcAft>
                <a:spcPts val="0"/>
              </a:spcAft>
            </a:pPr>
            <a:endParaRPr lang="en-GB">
              <a:solidFill>
                <a:prstClr val="white"/>
              </a:solidFill>
            </a:endParaRPr>
          </a:p>
        </p:txBody>
      </p:sp>
      <p:sp>
        <p:nvSpPr>
          <p:cNvPr id="25" name="Flowchart: Sort 24"/>
          <p:cNvSpPr/>
          <p:nvPr/>
        </p:nvSpPr>
        <p:spPr>
          <a:xfrm>
            <a:off x="8133948" y="3933056"/>
            <a:ext cx="216024" cy="936104"/>
          </a:xfrm>
          <a:prstGeom prst="flowChartSort">
            <a:avLst/>
          </a:prstGeom>
        </p:spPr>
        <p:style>
          <a:lnRef idx="0">
            <a:schemeClr val="accent5"/>
          </a:lnRef>
          <a:fillRef idx="3">
            <a:schemeClr val="accent5"/>
          </a:fillRef>
          <a:effectRef idx="3">
            <a:schemeClr val="accent5"/>
          </a:effectRef>
          <a:fontRef idx="minor">
            <a:schemeClr val="lt1"/>
          </a:fontRef>
        </p:style>
        <p:txBody>
          <a:bodyPr rtlCol="0" anchor="ctr"/>
          <a:lstStyle/>
          <a:p>
            <a:pPr fontAlgn="auto">
              <a:spcBef>
                <a:spcPts val="0"/>
              </a:spcBef>
              <a:spcAft>
                <a:spcPts val="0"/>
              </a:spcAft>
            </a:pPr>
            <a:endParaRPr lang="en-GB">
              <a:solidFill>
                <a:prstClr val="white"/>
              </a:solidFill>
            </a:endParaRPr>
          </a:p>
        </p:txBody>
      </p:sp>
      <p:sp>
        <p:nvSpPr>
          <p:cNvPr id="26" name="Flowchart: Sort 25"/>
          <p:cNvSpPr/>
          <p:nvPr/>
        </p:nvSpPr>
        <p:spPr>
          <a:xfrm rot="16200000">
            <a:off x="1400692" y="116632"/>
            <a:ext cx="144016" cy="576064"/>
          </a:xfrm>
          <a:prstGeom prst="flowChartSort">
            <a:avLst/>
          </a:prstGeom>
          <a:solidFill>
            <a:srgbClr val="7030A0"/>
          </a:solidFill>
        </p:spPr>
        <p:style>
          <a:lnRef idx="0">
            <a:schemeClr val="accent1"/>
          </a:lnRef>
          <a:fillRef idx="3">
            <a:schemeClr val="accent1"/>
          </a:fillRef>
          <a:effectRef idx="3">
            <a:schemeClr val="accent1"/>
          </a:effectRef>
          <a:fontRef idx="minor">
            <a:schemeClr val="lt1"/>
          </a:fontRef>
        </p:style>
        <p:txBody>
          <a:bodyPr rtlCol="0" anchor="ctr"/>
          <a:lstStyle/>
          <a:p>
            <a:pPr fontAlgn="auto">
              <a:spcBef>
                <a:spcPts val="0"/>
              </a:spcBef>
              <a:spcAft>
                <a:spcPts val="0"/>
              </a:spcAft>
            </a:pPr>
            <a:endParaRPr lang="en-GB">
              <a:solidFill>
                <a:prstClr val="white"/>
              </a:solidFill>
            </a:endParaRPr>
          </a:p>
        </p:txBody>
      </p:sp>
      <p:sp>
        <p:nvSpPr>
          <p:cNvPr id="27" name="Flowchart: Sort 26"/>
          <p:cNvSpPr/>
          <p:nvPr/>
        </p:nvSpPr>
        <p:spPr>
          <a:xfrm rot="16200000">
            <a:off x="1400692" y="1700807"/>
            <a:ext cx="144016" cy="576064"/>
          </a:xfrm>
          <a:prstGeom prst="flowChartSort">
            <a:avLst/>
          </a:prstGeom>
          <a:solidFill>
            <a:srgbClr val="7030A0"/>
          </a:solidFill>
        </p:spPr>
        <p:style>
          <a:lnRef idx="0">
            <a:schemeClr val="accent1"/>
          </a:lnRef>
          <a:fillRef idx="3">
            <a:schemeClr val="accent1"/>
          </a:fillRef>
          <a:effectRef idx="3">
            <a:schemeClr val="accent1"/>
          </a:effectRef>
          <a:fontRef idx="minor">
            <a:schemeClr val="lt1"/>
          </a:fontRef>
        </p:style>
        <p:txBody>
          <a:bodyPr rtlCol="0" anchor="ctr"/>
          <a:lstStyle/>
          <a:p>
            <a:pPr fontAlgn="auto">
              <a:spcBef>
                <a:spcPts val="0"/>
              </a:spcBef>
              <a:spcAft>
                <a:spcPts val="0"/>
              </a:spcAft>
            </a:pPr>
            <a:endParaRPr lang="en-GB">
              <a:solidFill>
                <a:prstClr val="white"/>
              </a:solidFill>
            </a:endParaRPr>
          </a:p>
        </p:txBody>
      </p:sp>
      <p:sp>
        <p:nvSpPr>
          <p:cNvPr id="28" name="Left-Right Arrow 27"/>
          <p:cNvSpPr/>
          <p:nvPr/>
        </p:nvSpPr>
        <p:spPr>
          <a:xfrm>
            <a:off x="5749906" y="2583010"/>
            <a:ext cx="1807977" cy="216024"/>
          </a:xfrm>
          <a:prstGeom prst="leftRightArrow">
            <a:avLst/>
          </a:prstGeom>
        </p:spPr>
        <p:style>
          <a:lnRef idx="0">
            <a:schemeClr val="accent3"/>
          </a:lnRef>
          <a:fillRef idx="3">
            <a:schemeClr val="accent3"/>
          </a:fillRef>
          <a:effectRef idx="3">
            <a:schemeClr val="accent3"/>
          </a:effectRef>
          <a:fontRef idx="minor">
            <a:schemeClr val="lt1"/>
          </a:fontRef>
        </p:style>
        <p:txBody>
          <a:bodyPr rtlCol="0" anchor="ctr"/>
          <a:lstStyle/>
          <a:p>
            <a:pPr fontAlgn="auto">
              <a:spcBef>
                <a:spcPts val="0"/>
              </a:spcBef>
              <a:spcAft>
                <a:spcPts val="0"/>
              </a:spcAft>
            </a:pPr>
            <a:endParaRPr lang="en-GB">
              <a:solidFill>
                <a:prstClr val="white"/>
              </a:solidFill>
            </a:endParaRPr>
          </a:p>
        </p:txBody>
      </p:sp>
      <p:sp>
        <p:nvSpPr>
          <p:cNvPr id="29" name="Rounded Rectangle 28"/>
          <p:cNvSpPr/>
          <p:nvPr/>
        </p:nvSpPr>
        <p:spPr>
          <a:xfrm>
            <a:off x="2192780" y="3429000"/>
            <a:ext cx="1854452" cy="576263"/>
          </a:xfrm>
          <a:prstGeom prst="roundRect">
            <a:avLst/>
          </a:prstGeom>
        </p:spPr>
        <p:style>
          <a:lnRef idx="0">
            <a:schemeClr val="accent1"/>
          </a:lnRef>
          <a:fillRef idx="3">
            <a:schemeClr val="accent1"/>
          </a:fillRef>
          <a:effectRef idx="3">
            <a:schemeClr val="accent1"/>
          </a:effectRef>
          <a:fontRef idx="minor">
            <a:schemeClr val="lt1"/>
          </a:fontRef>
        </p:style>
        <p:txBody>
          <a:bodyPr anchor="ctr"/>
          <a:lstStyle/>
          <a:p>
            <a:pPr fontAlgn="auto">
              <a:spcBef>
                <a:spcPts val="0"/>
              </a:spcBef>
              <a:spcAft>
                <a:spcPts val="0"/>
              </a:spcAft>
              <a:defRPr/>
            </a:pPr>
            <a:r>
              <a:rPr lang="en-GB" sz="1600" smtClean="0">
                <a:solidFill>
                  <a:prstClr val="white"/>
                </a:solidFill>
              </a:rPr>
              <a:t>Registered Data Source</a:t>
            </a:r>
            <a:endParaRPr lang="en-GB" sz="1600">
              <a:solidFill>
                <a:prstClr val="white"/>
              </a:solidFill>
            </a:endParaRPr>
          </a:p>
        </p:txBody>
      </p:sp>
      <p:sp>
        <p:nvSpPr>
          <p:cNvPr id="30" name="Bent-Up Arrow 29"/>
          <p:cNvSpPr/>
          <p:nvPr/>
        </p:nvSpPr>
        <p:spPr>
          <a:xfrm rot="10800000" flipH="1">
            <a:off x="4064988" y="3645024"/>
            <a:ext cx="576263" cy="575122"/>
          </a:xfrm>
          <a:prstGeom prst="bentUpArrow">
            <a:avLst>
              <a:gd name="adj1" fmla="val 25000"/>
              <a:gd name="adj2" fmla="val 24213"/>
              <a:gd name="adj3" fmla="val 25000"/>
            </a:avLst>
          </a:prstGeom>
        </p:spPr>
        <p:style>
          <a:lnRef idx="0">
            <a:schemeClr val="accent5"/>
          </a:lnRef>
          <a:fillRef idx="3">
            <a:schemeClr val="accent5"/>
          </a:fillRef>
          <a:effectRef idx="3">
            <a:schemeClr val="accent5"/>
          </a:effectRef>
          <a:fontRef idx="minor">
            <a:schemeClr val="lt1"/>
          </a:fontRef>
        </p:style>
        <p:txBody>
          <a:bodyPr anchor="ctr"/>
          <a:lstStyle/>
          <a:p>
            <a:pPr fontAlgn="auto">
              <a:spcBef>
                <a:spcPts val="0"/>
              </a:spcBef>
              <a:spcAft>
                <a:spcPts val="0"/>
              </a:spcAft>
              <a:defRPr/>
            </a:pPr>
            <a:endParaRPr lang="en-GB">
              <a:solidFill>
                <a:prstClr val="white"/>
              </a:solidFill>
            </a:endParaRPr>
          </a:p>
        </p:txBody>
      </p:sp>
      <p:sp>
        <p:nvSpPr>
          <p:cNvPr id="31" name="Rounded Rectangle 30"/>
          <p:cNvSpPr/>
          <p:nvPr/>
        </p:nvSpPr>
        <p:spPr>
          <a:xfrm>
            <a:off x="2555776" y="5949280"/>
            <a:ext cx="1341518" cy="647874"/>
          </a:xfrm>
          <a:prstGeom prst="roundRect">
            <a:avLst/>
          </a:prstGeom>
        </p:spPr>
        <p:style>
          <a:lnRef idx="0">
            <a:schemeClr val="accent3"/>
          </a:lnRef>
          <a:fillRef idx="3">
            <a:schemeClr val="accent3"/>
          </a:fillRef>
          <a:effectRef idx="3">
            <a:schemeClr val="accent3"/>
          </a:effectRef>
          <a:fontRef idx="minor">
            <a:schemeClr val="lt1"/>
          </a:fontRef>
        </p:style>
        <p:txBody>
          <a:bodyPr anchor="ctr"/>
          <a:lstStyle/>
          <a:p>
            <a:pPr fontAlgn="auto">
              <a:spcBef>
                <a:spcPts val="0"/>
              </a:spcBef>
              <a:spcAft>
                <a:spcPts val="0"/>
              </a:spcAft>
              <a:defRPr/>
            </a:pPr>
            <a:r>
              <a:rPr lang="en-GB" sz="1200" smtClean="0">
                <a:solidFill>
                  <a:prstClr val="white"/>
                </a:solidFill>
              </a:rPr>
              <a:t>High Level (Topics) Data Discovery</a:t>
            </a:r>
            <a:endParaRPr lang="en-GB" sz="1200">
              <a:solidFill>
                <a:prstClr val="white"/>
              </a:solidFill>
            </a:endParaRPr>
          </a:p>
        </p:txBody>
      </p:sp>
      <p:sp>
        <p:nvSpPr>
          <p:cNvPr id="32" name="Rounded Rectangle 31"/>
          <p:cNvSpPr/>
          <p:nvPr/>
        </p:nvSpPr>
        <p:spPr>
          <a:xfrm>
            <a:off x="4283968" y="5949280"/>
            <a:ext cx="1296144" cy="720080"/>
          </a:xfrm>
          <a:prstGeom prst="roundRect">
            <a:avLst/>
          </a:prstGeom>
        </p:spPr>
        <p:style>
          <a:lnRef idx="0">
            <a:schemeClr val="accent2"/>
          </a:lnRef>
          <a:fillRef idx="3">
            <a:schemeClr val="accent2"/>
          </a:fillRef>
          <a:effectRef idx="3">
            <a:schemeClr val="accent2"/>
          </a:effectRef>
          <a:fontRef idx="minor">
            <a:schemeClr val="lt1"/>
          </a:fontRef>
        </p:style>
        <p:txBody>
          <a:bodyPr anchor="ctr"/>
          <a:lstStyle/>
          <a:p>
            <a:pPr fontAlgn="auto">
              <a:spcBef>
                <a:spcPts val="0"/>
              </a:spcBef>
              <a:spcAft>
                <a:spcPts val="0"/>
              </a:spcAft>
              <a:defRPr/>
            </a:pPr>
            <a:r>
              <a:rPr lang="en-GB" sz="1200" smtClean="0">
                <a:solidFill>
                  <a:prstClr val="white"/>
                </a:solidFill>
              </a:rPr>
              <a:t>Pivotal Core Structures</a:t>
            </a:r>
            <a:endParaRPr lang="en-GB" sz="1200">
              <a:solidFill>
                <a:prstClr val="white"/>
              </a:solidFill>
            </a:endParaRPr>
          </a:p>
        </p:txBody>
      </p:sp>
      <p:sp>
        <p:nvSpPr>
          <p:cNvPr id="33" name="Rounded Rectangle 32"/>
          <p:cNvSpPr/>
          <p:nvPr/>
        </p:nvSpPr>
        <p:spPr>
          <a:xfrm>
            <a:off x="5950481" y="5805265"/>
            <a:ext cx="1368152" cy="936104"/>
          </a:xfrm>
          <a:prstGeom prst="roundRect">
            <a:avLst/>
          </a:prstGeom>
        </p:spPr>
        <p:style>
          <a:lnRef idx="0">
            <a:schemeClr val="accent1"/>
          </a:lnRef>
          <a:fillRef idx="3">
            <a:schemeClr val="accent1"/>
          </a:fillRef>
          <a:effectRef idx="3">
            <a:schemeClr val="accent1"/>
          </a:effectRef>
          <a:fontRef idx="minor">
            <a:schemeClr val="lt1"/>
          </a:fontRef>
        </p:style>
        <p:txBody>
          <a:bodyPr anchor="ctr"/>
          <a:lstStyle/>
          <a:p>
            <a:pPr fontAlgn="auto">
              <a:spcBef>
                <a:spcPts val="0"/>
              </a:spcBef>
              <a:spcAft>
                <a:spcPts val="0"/>
              </a:spcAft>
              <a:defRPr/>
            </a:pPr>
            <a:r>
              <a:rPr lang="en-GB" sz="1200" smtClean="0">
                <a:solidFill>
                  <a:prstClr val="white"/>
                </a:solidFill>
              </a:rPr>
              <a:t>Data Reporting</a:t>
            </a:r>
          </a:p>
          <a:p>
            <a:pPr fontAlgn="auto">
              <a:spcBef>
                <a:spcPts val="0"/>
              </a:spcBef>
              <a:spcAft>
                <a:spcPts val="0"/>
              </a:spcAft>
              <a:defRPr/>
            </a:pPr>
            <a:r>
              <a:rPr lang="en-GB" sz="1200" smtClean="0">
                <a:solidFill>
                  <a:prstClr val="white"/>
                </a:solidFill>
              </a:rPr>
              <a:t>Data Collection</a:t>
            </a:r>
          </a:p>
          <a:p>
            <a:pPr fontAlgn="auto">
              <a:spcBef>
                <a:spcPts val="0"/>
              </a:spcBef>
              <a:spcAft>
                <a:spcPts val="0"/>
              </a:spcAft>
              <a:defRPr/>
            </a:pPr>
            <a:r>
              <a:rPr lang="en-GB" sz="1200" smtClean="0">
                <a:solidFill>
                  <a:prstClr val="white"/>
                </a:solidFill>
              </a:rPr>
              <a:t>Data Validation</a:t>
            </a:r>
          </a:p>
          <a:p>
            <a:pPr fontAlgn="auto">
              <a:spcBef>
                <a:spcPts val="0"/>
              </a:spcBef>
              <a:spcAft>
                <a:spcPts val="0"/>
              </a:spcAft>
              <a:defRPr/>
            </a:pPr>
            <a:r>
              <a:rPr lang="en-GB" sz="1200" smtClean="0">
                <a:solidFill>
                  <a:prstClr val="white"/>
                </a:solidFill>
              </a:rPr>
              <a:t>Data Discovery</a:t>
            </a:r>
          </a:p>
          <a:p>
            <a:pPr fontAlgn="auto">
              <a:spcBef>
                <a:spcPts val="0"/>
              </a:spcBef>
              <a:spcAft>
                <a:spcPts val="0"/>
              </a:spcAft>
              <a:defRPr/>
            </a:pPr>
            <a:r>
              <a:rPr lang="en-GB" sz="1200" smtClean="0">
                <a:solidFill>
                  <a:prstClr val="white"/>
                </a:solidFill>
              </a:rPr>
              <a:t>Data Query</a:t>
            </a:r>
            <a:endParaRPr lang="en-GB" sz="1200">
              <a:solidFill>
                <a:prstClr val="white"/>
              </a:solidFill>
            </a:endParaRPr>
          </a:p>
        </p:txBody>
      </p:sp>
      <p:cxnSp>
        <p:nvCxnSpPr>
          <p:cNvPr id="34" name="Straight Connector 33"/>
          <p:cNvCxnSpPr/>
          <p:nvPr/>
        </p:nvCxnSpPr>
        <p:spPr>
          <a:xfrm>
            <a:off x="-180528" y="5733256"/>
            <a:ext cx="9144000" cy="0"/>
          </a:xfrm>
          <a:prstGeom prst="line">
            <a:avLst/>
          </a:prstGeom>
          <a:ln w="38100">
            <a:prstDash val="sysDot"/>
          </a:ln>
        </p:spPr>
        <p:style>
          <a:lnRef idx="1">
            <a:schemeClr val="accent1"/>
          </a:lnRef>
          <a:fillRef idx="0">
            <a:schemeClr val="accent1"/>
          </a:fillRef>
          <a:effectRef idx="0">
            <a:schemeClr val="accent1"/>
          </a:effectRef>
          <a:fontRef idx="minor">
            <a:schemeClr val="tx1"/>
          </a:fontRef>
        </p:style>
      </p:cxnSp>
      <p:sp>
        <p:nvSpPr>
          <p:cNvPr id="35" name="Rounded Rectangle 34"/>
          <p:cNvSpPr/>
          <p:nvPr/>
        </p:nvSpPr>
        <p:spPr>
          <a:xfrm>
            <a:off x="4039820" y="2420888"/>
            <a:ext cx="1609343" cy="576262"/>
          </a:xfrm>
          <a:prstGeom prst="roundRect">
            <a:avLst/>
          </a:prstGeom>
        </p:spPr>
        <p:style>
          <a:lnRef idx="0">
            <a:schemeClr val="accent2"/>
          </a:lnRef>
          <a:fillRef idx="3">
            <a:schemeClr val="accent2"/>
          </a:fillRef>
          <a:effectRef idx="3">
            <a:schemeClr val="accent2"/>
          </a:effectRef>
          <a:fontRef idx="minor">
            <a:schemeClr val="lt1"/>
          </a:fontRef>
        </p:style>
        <p:txBody>
          <a:bodyPr anchor="ctr"/>
          <a:lstStyle/>
          <a:p>
            <a:pPr fontAlgn="auto">
              <a:spcBef>
                <a:spcPts val="0"/>
              </a:spcBef>
              <a:spcAft>
                <a:spcPts val="0"/>
              </a:spcAft>
              <a:defRPr/>
            </a:pPr>
            <a:r>
              <a:rPr lang="en-GB" sz="1600" smtClean="0">
                <a:solidFill>
                  <a:prstClr val="white"/>
                </a:solidFill>
              </a:rPr>
              <a:t>Dataflow </a:t>
            </a:r>
            <a:endParaRPr lang="en-GB" sz="1600">
              <a:solidFill>
                <a:prstClr val="white"/>
              </a:solidFill>
            </a:endParaRPr>
          </a:p>
        </p:txBody>
      </p:sp>
      <p:sp>
        <p:nvSpPr>
          <p:cNvPr id="36" name="Rounded Rectangle 35"/>
          <p:cNvSpPr/>
          <p:nvPr/>
        </p:nvSpPr>
        <p:spPr>
          <a:xfrm>
            <a:off x="2038804" y="4653136"/>
            <a:ext cx="1942219" cy="576262"/>
          </a:xfrm>
          <a:prstGeom prst="roundRect">
            <a:avLst/>
          </a:prstGeom>
        </p:spPr>
        <p:style>
          <a:lnRef idx="0">
            <a:schemeClr val="accent1"/>
          </a:lnRef>
          <a:fillRef idx="3">
            <a:schemeClr val="accent1"/>
          </a:fillRef>
          <a:effectRef idx="3">
            <a:schemeClr val="accent1"/>
          </a:effectRef>
          <a:fontRef idx="minor">
            <a:schemeClr val="lt1"/>
          </a:fontRef>
        </p:style>
        <p:txBody>
          <a:bodyPr anchor="ctr"/>
          <a:lstStyle/>
          <a:p>
            <a:pPr fontAlgn="auto">
              <a:spcBef>
                <a:spcPts val="0"/>
              </a:spcBef>
              <a:spcAft>
                <a:spcPts val="0"/>
              </a:spcAft>
              <a:defRPr/>
            </a:pPr>
            <a:r>
              <a:rPr lang="en-GB" sz="1600" smtClean="0">
                <a:solidFill>
                  <a:prstClr val="white"/>
                </a:solidFill>
              </a:rPr>
              <a:t>(Actual) </a:t>
            </a:r>
            <a:r>
              <a:rPr lang="en-GB" sz="1600">
                <a:solidFill>
                  <a:prstClr val="white"/>
                </a:solidFill>
              </a:rPr>
              <a:t/>
            </a:r>
            <a:br>
              <a:rPr lang="en-GB" sz="1600">
                <a:solidFill>
                  <a:prstClr val="white"/>
                </a:solidFill>
              </a:rPr>
            </a:br>
            <a:r>
              <a:rPr lang="en-GB" sz="1600">
                <a:solidFill>
                  <a:prstClr val="white"/>
                </a:solidFill>
              </a:rPr>
              <a:t>Content Constraint</a:t>
            </a:r>
          </a:p>
        </p:txBody>
      </p:sp>
      <p:sp>
        <p:nvSpPr>
          <p:cNvPr id="37" name="Rounded Rectangle 36"/>
          <p:cNvSpPr/>
          <p:nvPr/>
        </p:nvSpPr>
        <p:spPr>
          <a:xfrm>
            <a:off x="5145108" y="3284984"/>
            <a:ext cx="1800200" cy="576262"/>
          </a:xfrm>
          <a:prstGeom prst="roundRect">
            <a:avLst/>
          </a:prstGeom>
        </p:spPr>
        <p:style>
          <a:lnRef idx="0">
            <a:schemeClr val="accent1"/>
          </a:lnRef>
          <a:fillRef idx="3">
            <a:schemeClr val="accent1"/>
          </a:fillRef>
          <a:effectRef idx="3">
            <a:schemeClr val="accent1"/>
          </a:effectRef>
          <a:fontRef idx="minor">
            <a:schemeClr val="lt1"/>
          </a:fontRef>
        </p:style>
        <p:txBody>
          <a:bodyPr anchor="ctr"/>
          <a:lstStyle/>
          <a:p>
            <a:pPr fontAlgn="auto">
              <a:spcBef>
                <a:spcPts val="0"/>
              </a:spcBef>
              <a:spcAft>
                <a:spcPts val="0"/>
              </a:spcAft>
              <a:defRPr/>
            </a:pPr>
            <a:r>
              <a:rPr lang="en-GB" sz="1600" smtClean="0">
                <a:solidFill>
                  <a:prstClr val="white"/>
                </a:solidFill>
              </a:rPr>
              <a:t>(Valid) </a:t>
            </a:r>
            <a:br>
              <a:rPr lang="en-GB" sz="1600" smtClean="0">
                <a:solidFill>
                  <a:prstClr val="white"/>
                </a:solidFill>
              </a:rPr>
            </a:br>
            <a:r>
              <a:rPr lang="en-GB" sz="1600" smtClean="0">
                <a:solidFill>
                  <a:prstClr val="white"/>
                </a:solidFill>
              </a:rPr>
              <a:t>Content Constraint</a:t>
            </a:r>
            <a:endParaRPr lang="en-GB" sz="1600">
              <a:solidFill>
                <a:prstClr val="white"/>
              </a:solidFill>
            </a:endParaRPr>
          </a:p>
        </p:txBody>
      </p:sp>
      <p:sp>
        <p:nvSpPr>
          <p:cNvPr id="38" name="Down Arrow 37"/>
          <p:cNvSpPr/>
          <p:nvPr/>
        </p:nvSpPr>
        <p:spPr>
          <a:xfrm rot="10800000" flipV="1">
            <a:off x="5359668" y="3861047"/>
            <a:ext cx="217487" cy="360040"/>
          </a:xfrm>
          <a:prstGeom prst="downArrow">
            <a:avLst/>
          </a:prstGeom>
        </p:spPr>
        <p:style>
          <a:lnRef idx="0">
            <a:schemeClr val="accent5"/>
          </a:lnRef>
          <a:fillRef idx="3">
            <a:schemeClr val="accent5"/>
          </a:fillRef>
          <a:effectRef idx="3">
            <a:schemeClr val="accent5"/>
          </a:effectRef>
          <a:fontRef idx="minor">
            <a:schemeClr val="lt1"/>
          </a:fontRef>
        </p:style>
        <p:txBody>
          <a:bodyPr anchor="ctr"/>
          <a:lstStyle/>
          <a:p>
            <a:pPr fontAlgn="auto">
              <a:spcBef>
                <a:spcPts val="0"/>
              </a:spcBef>
              <a:spcAft>
                <a:spcPts val="0"/>
              </a:spcAft>
              <a:defRPr/>
            </a:pPr>
            <a:endParaRPr lang="en-GB">
              <a:solidFill>
                <a:prstClr val="white"/>
              </a:solidFill>
            </a:endParaRPr>
          </a:p>
        </p:txBody>
      </p:sp>
      <p:sp>
        <p:nvSpPr>
          <p:cNvPr id="39" name="Rounded Rectangle 38"/>
          <p:cNvSpPr/>
          <p:nvPr/>
        </p:nvSpPr>
        <p:spPr>
          <a:xfrm>
            <a:off x="6240066" y="819934"/>
            <a:ext cx="1224136" cy="720080"/>
          </a:xfrm>
          <a:prstGeom prst="roundRect">
            <a:avLst/>
          </a:prstGeom>
        </p:spPr>
        <p:style>
          <a:lnRef idx="0">
            <a:schemeClr val="accent1"/>
          </a:lnRef>
          <a:fillRef idx="3">
            <a:schemeClr val="accent1"/>
          </a:fillRef>
          <a:effectRef idx="3">
            <a:schemeClr val="accent1"/>
          </a:effectRef>
          <a:fontRef idx="minor">
            <a:schemeClr val="lt1"/>
          </a:fontRef>
        </p:style>
        <p:txBody>
          <a:bodyPr anchor="ctr"/>
          <a:lstStyle/>
          <a:p>
            <a:pPr fontAlgn="auto">
              <a:spcBef>
                <a:spcPts val="0"/>
              </a:spcBef>
              <a:spcAft>
                <a:spcPts val="0"/>
              </a:spcAft>
              <a:defRPr/>
            </a:pPr>
            <a:r>
              <a:rPr lang="en-GB" sz="1600" smtClean="0">
                <a:solidFill>
                  <a:prstClr val="white"/>
                </a:solidFill>
              </a:rPr>
              <a:t>Dimension</a:t>
            </a:r>
          </a:p>
          <a:p>
            <a:pPr fontAlgn="auto">
              <a:spcBef>
                <a:spcPts val="0"/>
              </a:spcBef>
              <a:spcAft>
                <a:spcPts val="0"/>
              </a:spcAft>
              <a:defRPr/>
            </a:pPr>
            <a:r>
              <a:rPr lang="en-GB" sz="1600" smtClean="0">
                <a:solidFill>
                  <a:prstClr val="white"/>
                </a:solidFill>
              </a:rPr>
              <a:t>Attributes</a:t>
            </a:r>
          </a:p>
          <a:p>
            <a:pPr fontAlgn="auto">
              <a:spcBef>
                <a:spcPts val="0"/>
              </a:spcBef>
              <a:spcAft>
                <a:spcPts val="0"/>
              </a:spcAft>
              <a:defRPr/>
            </a:pPr>
            <a:r>
              <a:rPr lang="en-GB" sz="1600" smtClean="0">
                <a:solidFill>
                  <a:prstClr val="white"/>
                </a:solidFill>
              </a:rPr>
              <a:t>Measures</a:t>
            </a:r>
            <a:endParaRPr lang="en-GB" sz="1600">
              <a:solidFill>
                <a:prstClr val="white"/>
              </a:solidFill>
            </a:endParaRPr>
          </a:p>
        </p:txBody>
      </p:sp>
      <p:sp>
        <p:nvSpPr>
          <p:cNvPr id="40" name="Bent-Up Arrow 39"/>
          <p:cNvSpPr/>
          <p:nvPr/>
        </p:nvSpPr>
        <p:spPr>
          <a:xfrm rot="5400000" flipH="1" flipV="1">
            <a:off x="3737934" y="194106"/>
            <a:ext cx="576263" cy="719138"/>
          </a:xfrm>
          <a:prstGeom prst="bentUpArrow">
            <a:avLst/>
          </a:prstGeom>
          <a:solidFill>
            <a:srgbClr val="7030A0"/>
          </a:solidFill>
        </p:spPr>
        <p:style>
          <a:lnRef idx="0">
            <a:schemeClr val="accent1"/>
          </a:lnRef>
          <a:fillRef idx="3">
            <a:schemeClr val="accent1"/>
          </a:fillRef>
          <a:effectRef idx="3">
            <a:schemeClr val="accent1"/>
          </a:effectRef>
          <a:fontRef idx="minor">
            <a:schemeClr val="lt1"/>
          </a:fontRef>
        </p:style>
        <p:txBody>
          <a:bodyPr anchor="ctr"/>
          <a:lstStyle/>
          <a:p>
            <a:pPr fontAlgn="auto">
              <a:spcBef>
                <a:spcPts val="0"/>
              </a:spcBef>
              <a:spcAft>
                <a:spcPts val="0"/>
              </a:spcAft>
              <a:defRPr/>
            </a:pPr>
            <a:endParaRPr lang="en-GB">
              <a:solidFill>
                <a:prstClr val="white"/>
              </a:solidFill>
            </a:endParaRPr>
          </a:p>
        </p:txBody>
      </p:sp>
      <p:sp>
        <p:nvSpPr>
          <p:cNvPr id="41" name="Flowchart: Sort 40"/>
          <p:cNvSpPr/>
          <p:nvPr/>
        </p:nvSpPr>
        <p:spPr>
          <a:xfrm rot="16200000">
            <a:off x="5953437" y="980728"/>
            <a:ext cx="144016" cy="432048"/>
          </a:xfrm>
          <a:prstGeom prst="flowChartSort">
            <a:avLst/>
          </a:prstGeom>
        </p:spPr>
        <p:style>
          <a:lnRef idx="0">
            <a:schemeClr val="accent1"/>
          </a:lnRef>
          <a:fillRef idx="3">
            <a:schemeClr val="accent1"/>
          </a:fillRef>
          <a:effectRef idx="3">
            <a:schemeClr val="accent1"/>
          </a:effectRef>
          <a:fontRef idx="minor">
            <a:schemeClr val="lt1"/>
          </a:fontRef>
        </p:style>
        <p:txBody>
          <a:bodyPr rtlCol="0" anchor="ctr"/>
          <a:lstStyle/>
          <a:p>
            <a:pPr fontAlgn="auto">
              <a:spcBef>
                <a:spcPts val="0"/>
              </a:spcBef>
              <a:spcAft>
                <a:spcPts val="0"/>
              </a:spcAft>
            </a:pPr>
            <a:endParaRPr lang="en-GB">
              <a:solidFill>
                <a:prstClr val="white"/>
              </a:solidFill>
            </a:endParaRPr>
          </a:p>
        </p:txBody>
      </p:sp>
      <p:sp>
        <p:nvSpPr>
          <p:cNvPr id="42" name="TextBox 41"/>
          <p:cNvSpPr txBox="1"/>
          <p:nvPr/>
        </p:nvSpPr>
        <p:spPr>
          <a:xfrm>
            <a:off x="418600" y="2345292"/>
            <a:ext cx="8469637" cy="2585323"/>
          </a:xfrm>
          <a:prstGeom prst="rect">
            <a:avLst/>
          </a:prstGeom>
          <a:noFill/>
        </p:spPr>
        <p:txBody>
          <a:bodyPr wrap="square" rtlCol="0">
            <a:spAutoFit/>
          </a:bodyPr>
          <a:lstStyle/>
          <a:p>
            <a:pPr fontAlgn="auto">
              <a:spcBef>
                <a:spcPts val="0"/>
              </a:spcBef>
              <a:spcAft>
                <a:spcPts val="0"/>
              </a:spcAft>
            </a:pPr>
            <a:r>
              <a:rPr lang="en-GB" sz="5400" dirty="0" smtClean="0">
                <a:solidFill>
                  <a:prstClr val="black"/>
                </a:solidFill>
                <a:latin typeface="Calibri"/>
              </a:rPr>
              <a:t>All terms are fully described in the SDMX Glossary, with contextual descriptions</a:t>
            </a:r>
          </a:p>
        </p:txBody>
      </p:sp>
      <p:sp>
        <p:nvSpPr>
          <p:cNvPr id="44" name="Bent Arrow 43"/>
          <p:cNvSpPr/>
          <p:nvPr/>
        </p:nvSpPr>
        <p:spPr>
          <a:xfrm rot="16200000" flipV="1">
            <a:off x="5760132" y="2240869"/>
            <a:ext cx="360040" cy="288032"/>
          </a:xfrm>
          <a:prstGeom prst="ben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auto">
              <a:spcBef>
                <a:spcPts val="0"/>
              </a:spcBef>
              <a:spcAft>
                <a:spcPts val="0"/>
              </a:spcAft>
            </a:pPr>
            <a:endParaRPr lang="en-GB">
              <a:solidFill>
                <a:prstClr val="black"/>
              </a:solidFill>
            </a:endParaRPr>
          </a:p>
        </p:txBody>
      </p:sp>
      <p:sp>
        <p:nvSpPr>
          <p:cNvPr id="45" name="Bent Arrow 44"/>
          <p:cNvSpPr/>
          <p:nvPr/>
        </p:nvSpPr>
        <p:spPr>
          <a:xfrm rot="5400000" flipV="1">
            <a:off x="5367132" y="2030372"/>
            <a:ext cx="470536" cy="243456"/>
          </a:xfrm>
          <a:prstGeom prst="ben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auto">
              <a:spcBef>
                <a:spcPts val="0"/>
              </a:spcBef>
              <a:spcAft>
                <a:spcPts val="0"/>
              </a:spcAft>
            </a:pPr>
            <a:endParaRPr lang="en-GB">
              <a:solidFill>
                <a:prstClr val="black"/>
              </a:solidFill>
            </a:endParaRPr>
          </a:p>
        </p:txBody>
      </p:sp>
    </p:spTree>
    <p:extLst>
      <p:ext uri="{BB962C8B-B14F-4D97-AF65-F5344CB8AC3E}">
        <p14:creationId xmlns:p14="http://schemas.microsoft.com/office/powerpoint/2010/main" val="15147206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mph" presetSubtype="0" grpId="0" nodeType="clickEffect">
                                  <p:stCondLst>
                                    <p:cond delay="0"/>
                                  </p:stCondLst>
                                  <p:childTnLst>
                                    <p:set>
                                      <p:cBhvr rctx="PPT">
                                        <p:cTn id="6" dur="indefinite"/>
                                        <p:tgtEl>
                                          <p:spTgt spid="4"/>
                                        </p:tgtEl>
                                        <p:attrNameLst>
                                          <p:attrName>style.opacity</p:attrName>
                                        </p:attrNameLst>
                                      </p:cBhvr>
                                      <p:to>
                                        <p:strVal val="0.25"/>
                                      </p:to>
                                    </p:set>
                                    <p:animEffect filter="image" prLst="opacity: 0.25">
                                      <p:cBhvr rctx="IE">
                                        <p:cTn id="7" dur="indefinite"/>
                                        <p:tgtEl>
                                          <p:spTgt spid="4"/>
                                        </p:tgtEl>
                                      </p:cBhvr>
                                    </p:animEffect>
                                  </p:childTnLst>
                                </p:cTn>
                              </p:par>
                              <p:par>
                                <p:cTn id="8" presetID="9" presetClass="emph" presetSubtype="0" grpId="0" nodeType="withEffect">
                                  <p:stCondLst>
                                    <p:cond delay="0"/>
                                  </p:stCondLst>
                                  <p:childTnLst>
                                    <p:set>
                                      <p:cBhvr rctx="PPT">
                                        <p:cTn id="9" dur="indefinite"/>
                                        <p:tgtEl>
                                          <p:spTgt spid="5"/>
                                        </p:tgtEl>
                                        <p:attrNameLst>
                                          <p:attrName>style.opacity</p:attrName>
                                        </p:attrNameLst>
                                      </p:cBhvr>
                                      <p:to>
                                        <p:strVal val="0.25"/>
                                      </p:to>
                                    </p:set>
                                    <p:animEffect filter="image" prLst="opacity: 0.25">
                                      <p:cBhvr rctx="IE">
                                        <p:cTn id="10" dur="indefinite"/>
                                        <p:tgtEl>
                                          <p:spTgt spid="5"/>
                                        </p:tgtEl>
                                      </p:cBhvr>
                                    </p:animEffect>
                                  </p:childTnLst>
                                </p:cTn>
                              </p:par>
                              <p:par>
                                <p:cTn id="11" presetID="9" presetClass="emph" presetSubtype="0" grpId="0" nodeType="withEffect">
                                  <p:stCondLst>
                                    <p:cond delay="0"/>
                                  </p:stCondLst>
                                  <p:childTnLst>
                                    <p:set>
                                      <p:cBhvr rctx="PPT">
                                        <p:cTn id="12" dur="indefinite"/>
                                        <p:tgtEl>
                                          <p:spTgt spid="6"/>
                                        </p:tgtEl>
                                        <p:attrNameLst>
                                          <p:attrName>style.opacity</p:attrName>
                                        </p:attrNameLst>
                                      </p:cBhvr>
                                      <p:to>
                                        <p:strVal val="0.25"/>
                                      </p:to>
                                    </p:set>
                                    <p:animEffect filter="image" prLst="opacity: 0.25">
                                      <p:cBhvr rctx="IE">
                                        <p:cTn id="13" dur="indefinite"/>
                                        <p:tgtEl>
                                          <p:spTgt spid="6"/>
                                        </p:tgtEl>
                                      </p:cBhvr>
                                    </p:animEffect>
                                  </p:childTnLst>
                                </p:cTn>
                              </p:par>
                              <p:par>
                                <p:cTn id="14" presetID="9" presetClass="emph" presetSubtype="0" grpId="0" nodeType="withEffect">
                                  <p:stCondLst>
                                    <p:cond delay="0"/>
                                  </p:stCondLst>
                                  <p:childTnLst>
                                    <p:set>
                                      <p:cBhvr rctx="PPT">
                                        <p:cTn id="15" dur="indefinite"/>
                                        <p:tgtEl>
                                          <p:spTgt spid="9"/>
                                        </p:tgtEl>
                                        <p:attrNameLst>
                                          <p:attrName>style.opacity</p:attrName>
                                        </p:attrNameLst>
                                      </p:cBhvr>
                                      <p:to>
                                        <p:strVal val="0.25"/>
                                      </p:to>
                                    </p:set>
                                    <p:animEffect filter="image" prLst="opacity: 0.25">
                                      <p:cBhvr rctx="IE">
                                        <p:cTn id="16" dur="indefinite"/>
                                        <p:tgtEl>
                                          <p:spTgt spid="9"/>
                                        </p:tgtEl>
                                      </p:cBhvr>
                                    </p:animEffect>
                                  </p:childTnLst>
                                </p:cTn>
                              </p:par>
                              <p:par>
                                <p:cTn id="17" presetID="9" presetClass="emph" presetSubtype="0" grpId="0" nodeType="withEffect">
                                  <p:stCondLst>
                                    <p:cond delay="0"/>
                                  </p:stCondLst>
                                  <p:childTnLst>
                                    <p:set>
                                      <p:cBhvr rctx="PPT">
                                        <p:cTn id="18" dur="indefinite"/>
                                        <p:tgtEl>
                                          <p:spTgt spid="10"/>
                                        </p:tgtEl>
                                        <p:attrNameLst>
                                          <p:attrName>style.opacity</p:attrName>
                                        </p:attrNameLst>
                                      </p:cBhvr>
                                      <p:to>
                                        <p:strVal val="0.25"/>
                                      </p:to>
                                    </p:set>
                                    <p:animEffect filter="image" prLst="opacity: 0.25">
                                      <p:cBhvr rctx="IE">
                                        <p:cTn id="19" dur="indefinite"/>
                                        <p:tgtEl>
                                          <p:spTgt spid="10"/>
                                        </p:tgtEl>
                                      </p:cBhvr>
                                    </p:animEffect>
                                  </p:childTnLst>
                                </p:cTn>
                              </p:par>
                              <p:par>
                                <p:cTn id="20" presetID="9" presetClass="emph" presetSubtype="0" grpId="0" nodeType="withEffect">
                                  <p:stCondLst>
                                    <p:cond delay="0"/>
                                  </p:stCondLst>
                                  <p:childTnLst>
                                    <p:set>
                                      <p:cBhvr rctx="PPT">
                                        <p:cTn id="21" dur="indefinite"/>
                                        <p:tgtEl>
                                          <p:spTgt spid="11"/>
                                        </p:tgtEl>
                                        <p:attrNameLst>
                                          <p:attrName>style.opacity</p:attrName>
                                        </p:attrNameLst>
                                      </p:cBhvr>
                                      <p:to>
                                        <p:strVal val="0.25"/>
                                      </p:to>
                                    </p:set>
                                    <p:animEffect filter="image" prLst="opacity: 0.25">
                                      <p:cBhvr rctx="IE">
                                        <p:cTn id="22" dur="indefinite"/>
                                        <p:tgtEl>
                                          <p:spTgt spid="11"/>
                                        </p:tgtEl>
                                      </p:cBhvr>
                                    </p:animEffect>
                                  </p:childTnLst>
                                </p:cTn>
                              </p:par>
                              <p:par>
                                <p:cTn id="23" presetID="9" presetClass="emph" presetSubtype="0" grpId="0" nodeType="withEffect">
                                  <p:stCondLst>
                                    <p:cond delay="0"/>
                                  </p:stCondLst>
                                  <p:childTnLst>
                                    <p:set>
                                      <p:cBhvr rctx="PPT">
                                        <p:cTn id="24" dur="indefinite"/>
                                        <p:tgtEl>
                                          <p:spTgt spid="12"/>
                                        </p:tgtEl>
                                        <p:attrNameLst>
                                          <p:attrName>style.opacity</p:attrName>
                                        </p:attrNameLst>
                                      </p:cBhvr>
                                      <p:to>
                                        <p:strVal val="0.25"/>
                                      </p:to>
                                    </p:set>
                                    <p:animEffect filter="image" prLst="opacity: 0.25">
                                      <p:cBhvr rctx="IE">
                                        <p:cTn id="25" dur="indefinite"/>
                                        <p:tgtEl>
                                          <p:spTgt spid="12"/>
                                        </p:tgtEl>
                                      </p:cBhvr>
                                    </p:animEffect>
                                  </p:childTnLst>
                                </p:cTn>
                              </p:par>
                              <p:par>
                                <p:cTn id="26" presetID="9" presetClass="emph" presetSubtype="0" grpId="0" nodeType="withEffect">
                                  <p:stCondLst>
                                    <p:cond delay="0"/>
                                  </p:stCondLst>
                                  <p:childTnLst>
                                    <p:set>
                                      <p:cBhvr rctx="PPT">
                                        <p:cTn id="27" dur="indefinite"/>
                                        <p:tgtEl>
                                          <p:spTgt spid="13"/>
                                        </p:tgtEl>
                                        <p:attrNameLst>
                                          <p:attrName>style.opacity</p:attrName>
                                        </p:attrNameLst>
                                      </p:cBhvr>
                                      <p:to>
                                        <p:strVal val="0.25"/>
                                      </p:to>
                                    </p:set>
                                    <p:animEffect filter="image" prLst="opacity: 0.25">
                                      <p:cBhvr rctx="IE">
                                        <p:cTn id="28" dur="indefinite"/>
                                        <p:tgtEl>
                                          <p:spTgt spid="13"/>
                                        </p:tgtEl>
                                      </p:cBhvr>
                                    </p:animEffect>
                                  </p:childTnLst>
                                </p:cTn>
                              </p:par>
                              <p:par>
                                <p:cTn id="29" presetID="9" presetClass="emph" presetSubtype="0" grpId="0" nodeType="withEffect" nodePh="1">
                                  <p:stCondLst>
                                    <p:cond delay="0"/>
                                  </p:stCondLst>
                                  <p:endCondLst>
                                    <p:cond evt="begin" delay="0">
                                      <p:tn val="29"/>
                                    </p:cond>
                                  </p:endCondLst>
                                  <p:childTnLst>
                                    <p:set>
                                      <p:cBhvr rctx="PPT">
                                        <p:cTn id="30" dur="indefinite"/>
                                        <p:tgtEl>
                                          <p:spTgt spid="14"/>
                                        </p:tgtEl>
                                        <p:attrNameLst>
                                          <p:attrName>style.opacity</p:attrName>
                                        </p:attrNameLst>
                                      </p:cBhvr>
                                      <p:to>
                                        <p:strVal val="0.25"/>
                                      </p:to>
                                    </p:set>
                                    <p:animEffect filter="image" prLst="opacity: 0.25">
                                      <p:cBhvr rctx="IE">
                                        <p:cTn id="31" dur="indefinite"/>
                                        <p:tgtEl>
                                          <p:spTgt spid="14"/>
                                        </p:tgtEl>
                                      </p:cBhvr>
                                    </p:animEffect>
                                  </p:childTnLst>
                                </p:cTn>
                              </p:par>
                              <p:par>
                                <p:cTn id="32" presetID="9" presetClass="emph" presetSubtype="0" grpId="0" nodeType="withEffect">
                                  <p:stCondLst>
                                    <p:cond delay="0"/>
                                  </p:stCondLst>
                                  <p:childTnLst>
                                    <p:set>
                                      <p:cBhvr rctx="PPT">
                                        <p:cTn id="33" dur="indefinite"/>
                                        <p:tgtEl>
                                          <p:spTgt spid="15"/>
                                        </p:tgtEl>
                                        <p:attrNameLst>
                                          <p:attrName>style.opacity</p:attrName>
                                        </p:attrNameLst>
                                      </p:cBhvr>
                                      <p:to>
                                        <p:strVal val="0.25"/>
                                      </p:to>
                                    </p:set>
                                    <p:animEffect filter="image" prLst="opacity: 0.25">
                                      <p:cBhvr rctx="IE">
                                        <p:cTn id="34" dur="indefinite"/>
                                        <p:tgtEl>
                                          <p:spTgt spid="15"/>
                                        </p:tgtEl>
                                      </p:cBhvr>
                                    </p:animEffect>
                                  </p:childTnLst>
                                </p:cTn>
                              </p:par>
                              <p:par>
                                <p:cTn id="35" presetID="9" presetClass="emph" presetSubtype="0" grpId="0" nodeType="withEffect">
                                  <p:stCondLst>
                                    <p:cond delay="0"/>
                                  </p:stCondLst>
                                  <p:childTnLst>
                                    <p:set>
                                      <p:cBhvr rctx="PPT">
                                        <p:cTn id="36" dur="indefinite"/>
                                        <p:tgtEl>
                                          <p:spTgt spid="16"/>
                                        </p:tgtEl>
                                        <p:attrNameLst>
                                          <p:attrName>style.opacity</p:attrName>
                                        </p:attrNameLst>
                                      </p:cBhvr>
                                      <p:to>
                                        <p:strVal val="0.25"/>
                                      </p:to>
                                    </p:set>
                                    <p:animEffect filter="image" prLst="opacity: 0.25">
                                      <p:cBhvr rctx="IE">
                                        <p:cTn id="37" dur="indefinite"/>
                                        <p:tgtEl>
                                          <p:spTgt spid="16"/>
                                        </p:tgtEl>
                                      </p:cBhvr>
                                    </p:animEffect>
                                  </p:childTnLst>
                                </p:cTn>
                              </p:par>
                              <p:par>
                                <p:cTn id="38" presetID="9" presetClass="emph" presetSubtype="0" grpId="0" nodeType="withEffect">
                                  <p:stCondLst>
                                    <p:cond delay="0"/>
                                  </p:stCondLst>
                                  <p:childTnLst>
                                    <p:set>
                                      <p:cBhvr rctx="PPT">
                                        <p:cTn id="39" dur="indefinite"/>
                                        <p:tgtEl>
                                          <p:spTgt spid="17"/>
                                        </p:tgtEl>
                                        <p:attrNameLst>
                                          <p:attrName>style.opacity</p:attrName>
                                        </p:attrNameLst>
                                      </p:cBhvr>
                                      <p:to>
                                        <p:strVal val="0.25"/>
                                      </p:to>
                                    </p:set>
                                    <p:animEffect filter="image" prLst="opacity: 0.25">
                                      <p:cBhvr rctx="IE">
                                        <p:cTn id="40" dur="indefinite"/>
                                        <p:tgtEl>
                                          <p:spTgt spid="17"/>
                                        </p:tgtEl>
                                      </p:cBhvr>
                                    </p:animEffect>
                                  </p:childTnLst>
                                </p:cTn>
                              </p:par>
                              <p:par>
                                <p:cTn id="41" presetID="9" presetClass="emph" presetSubtype="0" grpId="0" nodeType="withEffect">
                                  <p:stCondLst>
                                    <p:cond delay="0"/>
                                  </p:stCondLst>
                                  <p:childTnLst>
                                    <p:set>
                                      <p:cBhvr rctx="PPT">
                                        <p:cTn id="42" dur="indefinite"/>
                                        <p:tgtEl>
                                          <p:spTgt spid="18"/>
                                        </p:tgtEl>
                                        <p:attrNameLst>
                                          <p:attrName>style.opacity</p:attrName>
                                        </p:attrNameLst>
                                      </p:cBhvr>
                                      <p:to>
                                        <p:strVal val="0.25"/>
                                      </p:to>
                                    </p:set>
                                    <p:animEffect filter="image" prLst="opacity: 0.25">
                                      <p:cBhvr rctx="IE">
                                        <p:cTn id="43" dur="indefinite"/>
                                        <p:tgtEl>
                                          <p:spTgt spid="18"/>
                                        </p:tgtEl>
                                      </p:cBhvr>
                                    </p:animEffect>
                                  </p:childTnLst>
                                </p:cTn>
                              </p:par>
                              <p:par>
                                <p:cTn id="44" presetID="9" presetClass="emph" presetSubtype="0" grpId="0" nodeType="withEffect">
                                  <p:stCondLst>
                                    <p:cond delay="0"/>
                                  </p:stCondLst>
                                  <p:childTnLst>
                                    <p:set>
                                      <p:cBhvr rctx="PPT">
                                        <p:cTn id="45" dur="indefinite"/>
                                        <p:tgtEl>
                                          <p:spTgt spid="19"/>
                                        </p:tgtEl>
                                        <p:attrNameLst>
                                          <p:attrName>style.opacity</p:attrName>
                                        </p:attrNameLst>
                                      </p:cBhvr>
                                      <p:to>
                                        <p:strVal val="0.25"/>
                                      </p:to>
                                    </p:set>
                                    <p:animEffect filter="image" prLst="opacity: 0.25">
                                      <p:cBhvr rctx="IE">
                                        <p:cTn id="46" dur="indefinite"/>
                                        <p:tgtEl>
                                          <p:spTgt spid="19"/>
                                        </p:tgtEl>
                                      </p:cBhvr>
                                    </p:animEffect>
                                  </p:childTnLst>
                                </p:cTn>
                              </p:par>
                              <p:par>
                                <p:cTn id="47" presetID="9" presetClass="emph" presetSubtype="0" grpId="0" nodeType="withEffect">
                                  <p:stCondLst>
                                    <p:cond delay="0"/>
                                  </p:stCondLst>
                                  <p:childTnLst>
                                    <p:set>
                                      <p:cBhvr rctx="PPT">
                                        <p:cTn id="48" dur="indefinite"/>
                                        <p:tgtEl>
                                          <p:spTgt spid="20"/>
                                        </p:tgtEl>
                                        <p:attrNameLst>
                                          <p:attrName>style.opacity</p:attrName>
                                        </p:attrNameLst>
                                      </p:cBhvr>
                                      <p:to>
                                        <p:strVal val="0.25"/>
                                      </p:to>
                                    </p:set>
                                    <p:animEffect filter="image" prLst="opacity: 0.25">
                                      <p:cBhvr rctx="IE">
                                        <p:cTn id="49" dur="indefinite"/>
                                        <p:tgtEl>
                                          <p:spTgt spid="20"/>
                                        </p:tgtEl>
                                      </p:cBhvr>
                                    </p:animEffect>
                                  </p:childTnLst>
                                </p:cTn>
                              </p:par>
                              <p:par>
                                <p:cTn id="50" presetID="9" presetClass="emph" presetSubtype="0" grpId="0" nodeType="withEffect">
                                  <p:stCondLst>
                                    <p:cond delay="0"/>
                                  </p:stCondLst>
                                  <p:childTnLst>
                                    <p:set>
                                      <p:cBhvr rctx="PPT">
                                        <p:cTn id="51" dur="indefinite"/>
                                        <p:tgtEl>
                                          <p:spTgt spid="21"/>
                                        </p:tgtEl>
                                        <p:attrNameLst>
                                          <p:attrName>style.opacity</p:attrName>
                                        </p:attrNameLst>
                                      </p:cBhvr>
                                      <p:to>
                                        <p:strVal val="0.25"/>
                                      </p:to>
                                    </p:set>
                                    <p:animEffect filter="image" prLst="opacity: 0.25">
                                      <p:cBhvr rctx="IE">
                                        <p:cTn id="52" dur="indefinite"/>
                                        <p:tgtEl>
                                          <p:spTgt spid="21"/>
                                        </p:tgtEl>
                                      </p:cBhvr>
                                    </p:animEffect>
                                  </p:childTnLst>
                                </p:cTn>
                              </p:par>
                              <p:par>
                                <p:cTn id="53" presetID="9" presetClass="emph" presetSubtype="0" grpId="0" nodeType="withEffect">
                                  <p:stCondLst>
                                    <p:cond delay="0"/>
                                  </p:stCondLst>
                                  <p:childTnLst>
                                    <p:set>
                                      <p:cBhvr rctx="PPT">
                                        <p:cTn id="54" dur="indefinite"/>
                                        <p:tgtEl>
                                          <p:spTgt spid="22"/>
                                        </p:tgtEl>
                                        <p:attrNameLst>
                                          <p:attrName>style.opacity</p:attrName>
                                        </p:attrNameLst>
                                      </p:cBhvr>
                                      <p:to>
                                        <p:strVal val="0.25"/>
                                      </p:to>
                                    </p:set>
                                    <p:animEffect filter="image" prLst="opacity: 0.25">
                                      <p:cBhvr rctx="IE">
                                        <p:cTn id="55" dur="indefinite"/>
                                        <p:tgtEl>
                                          <p:spTgt spid="22"/>
                                        </p:tgtEl>
                                      </p:cBhvr>
                                    </p:animEffect>
                                  </p:childTnLst>
                                </p:cTn>
                              </p:par>
                              <p:par>
                                <p:cTn id="56" presetID="9" presetClass="emph" presetSubtype="0" grpId="0" nodeType="withEffect">
                                  <p:stCondLst>
                                    <p:cond delay="0"/>
                                  </p:stCondLst>
                                  <p:childTnLst>
                                    <p:set>
                                      <p:cBhvr rctx="PPT">
                                        <p:cTn id="57" dur="indefinite"/>
                                        <p:tgtEl>
                                          <p:spTgt spid="23"/>
                                        </p:tgtEl>
                                        <p:attrNameLst>
                                          <p:attrName>style.opacity</p:attrName>
                                        </p:attrNameLst>
                                      </p:cBhvr>
                                      <p:to>
                                        <p:strVal val="0.25"/>
                                      </p:to>
                                    </p:set>
                                    <p:animEffect filter="image" prLst="opacity: 0.25">
                                      <p:cBhvr rctx="IE">
                                        <p:cTn id="58" dur="indefinite"/>
                                        <p:tgtEl>
                                          <p:spTgt spid="23"/>
                                        </p:tgtEl>
                                      </p:cBhvr>
                                    </p:animEffect>
                                  </p:childTnLst>
                                </p:cTn>
                              </p:par>
                              <p:par>
                                <p:cTn id="59" presetID="9" presetClass="emph" presetSubtype="0" grpId="0" nodeType="withEffect">
                                  <p:stCondLst>
                                    <p:cond delay="0"/>
                                  </p:stCondLst>
                                  <p:childTnLst>
                                    <p:set>
                                      <p:cBhvr rctx="PPT">
                                        <p:cTn id="60" dur="indefinite"/>
                                        <p:tgtEl>
                                          <p:spTgt spid="24"/>
                                        </p:tgtEl>
                                        <p:attrNameLst>
                                          <p:attrName>style.opacity</p:attrName>
                                        </p:attrNameLst>
                                      </p:cBhvr>
                                      <p:to>
                                        <p:strVal val="0.25"/>
                                      </p:to>
                                    </p:set>
                                    <p:animEffect filter="image" prLst="opacity: 0.25">
                                      <p:cBhvr rctx="IE">
                                        <p:cTn id="61" dur="indefinite"/>
                                        <p:tgtEl>
                                          <p:spTgt spid="24"/>
                                        </p:tgtEl>
                                      </p:cBhvr>
                                    </p:animEffect>
                                  </p:childTnLst>
                                </p:cTn>
                              </p:par>
                              <p:par>
                                <p:cTn id="62" presetID="9" presetClass="emph" presetSubtype="0" grpId="0" nodeType="withEffect">
                                  <p:stCondLst>
                                    <p:cond delay="0"/>
                                  </p:stCondLst>
                                  <p:childTnLst>
                                    <p:set>
                                      <p:cBhvr rctx="PPT">
                                        <p:cTn id="63" dur="indefinite"/>
                                        <p:tgtEl>
                                          <p:spTgt spid="25"/>
                                        </p:tgtEl>
                                        <p:attrNameLst>
                                          <p:attrName>style.opacity</p:attrName>
                                        </p:attrNameLst>
                                      </p:cBhvr>
                                      <p:to>
                                        <p:strVal val="0.25"/>
                                      </p:to>
                                    </p:set>
                                    <p:animEffect filter="image" prLst="opacity: 0.25">
                                      <p:cBhvr rctx="IE">
                                        <p:cTn id="64" dur="indefinite"/>
                                        <p:tgtEl>
                                          <p:spTgt spid="25"/>
                                        </p:tgtEl>
                                      </p:cBhvr>
                                    </p:animEffect>
                                  </p:childTnLst>
                                </p:cTn>
                              </p:par>
                              <p:par>
                                <p:cTn id="65" presetID="9" presetClass="emph" presetSubtype="0" grpId="0" nodeType="withEffect">
                                  <p:stCondLst>
                                    <p:cond delay="0"/>
                                  </p:stCondLst>
                                  <p:childTnLst>
                                    <p:set>
                                      <p:cBhvr rctx="PPT">
                                        <p:cTn id="66" dur="indefinite"/>
                                        <p:tgtEl>
                                          <p:spTgt spid="26"/>
                                        </p:tgtEl>
                                        <p:attrNameLst>
                                          <p:attrName>style.opacity</p:attrName>
                                        </p:attrNameLst>
                                      </p:cBhvr>
                                      <p:to>
                                        <p:strVal val="0.25"/>
                                      </p:to>
                                    </p:set>
                                    <p:animEffect filter="image" prLst="opacity: 0.25">
                                      <p:cBhvr rctx="IE">
                                        <p:cTn id="67" dur="indefinite"/>
                                        <p:tgtEl>
                                          <p:spTgt spid="26"/>
                                        </p:tgtEl>
                                      </p:cBhvr>
                                    </p:animEffect>
                                  </p:childTnLst>
                                </p:cTn>
                              </p:par>
                              <p:par>
                                <p:cTn id="68" presetID="9" presetClass="emph" presetSubtype="0" grpId="0" nodeType="withEffect">
                                  <p:stCondLst>
                                    <p:cond delay="0"/>
                                  </p:stCondLst>
                                  <p:childTnLst>
                                    <p:set>
                                      <p:cBhvr rctx="PPT">
                                        <p:cTn id="69" dur="indefinite"/>
                                        <p:tgtEl>
                                          <p:spTgt spid="27"/>
                                        </p:tgtEl>
                                        <p:attrNameLst>
                                          <p:attrName>style.opacity</p:attrName>
                                        </p:attrNameLst>
                                      </p:cBhvr>
                                      <p:to>
                                        <p:strVal val="0.25"/>
                                      </p:to>
                                    </p:set>
                                    <p:animEffect filter="image" prLst="opacity: 0.25">
                                      <p:cBhvr rctx="IE">
                                        <p:cTn id="70" dur="indefinite"/>
                                        <p:tgtEl>
                                          <p:spTgt spid="27"/>
                                        </p:tgtEl>
                                      </p:cBhvr>
                                    </p:animEffect>
                                  </p:childTnLst>
                                </p:cTn>
                              </p:par>
                              <p:par>
                                <p:cTn id="71" presetID="9" presetClass="emph" presetSubtype="0" grpId="0" nodeType="withEffect">
                                  <p:stCondLst>
                                    <p:cond delay="0"/>
                                  </p:stCondLst>
                                  <p:childTnLst>
                                    <p:set>
                                      <p:cBhvr rctx="PPT">
                                        <p:cTn id="72" dur="indefinite"/>
                                        <p:tgtEl>
                                          <p:spTgt spid="28"/>
                                        </p:tgtEl>
                                        <p:attrNameLst>
                                          <p:attrName>style.opacity</p:attrName>
                                        </p:attrNameLst>
                                      </p:cBhvr>
                                      <p:to>
                                        <p:strVal val="0.25"/>
                                      </p:to>
                                    </p:set>
                                    <p:animEffect filter="image" prLst="opacity: 0.25">
                                      <p:cBhvr rctx="IE">
                                        <p:cTn id="73" dur="indefinite"/>
                                        <p:tgtEl>
                                          <p:spTgt spid="28"/>
                                        </p:tgtEl>
                                      </p:cBhvr>
                                    </p:animEffect>
                                  </p:childTnLst>
                                </p:cTn>
                              </p:par>
                              <p:par>
                                <p:cTn id="74" presetID="9" presetClass="emph" presetSubtype="0" grpId="0" nodeType="withEffect">
                                  <p:stCondLst>
                                    <p:cond delay="0"/>
                                  </p:stCondLst>
                                  <p:childTnLst>
                                    <p:set>
                                      <p:cBhvr rctx="PPT">
                                        <p:cTn id="75" dur="indefinite"/>
                                        <p:tgtEl>
                                          <p:spTgt spid="29"/>
                                        </p:tgtEl>
                                        <p:attrNameLst>
                                          <p:attrName>style.opacity</p:attrName>
                                        </p:attrNameLst>
                                      </p:cBhvr>
                                      <p:to>
                                        <p:strVal val="0.25"/>
                                      </p:to>
                                    </p:set>
                                    <p:animEffect filter="image" prLst="opacity: 0.25">
                                      <p:cBhvr rctx="IE">
                                        <p:cTn id="76" dur="indefinite"/>
                                        <p:tgtEl>
                                          <p:spTgt spid="29"/>
                                        </p:tgtEl>
                                      </p:cBhvr>
                                    </p:animEffect>
                                  </p:childTnLst>
                                </p:cTn>
                              </p:par>
                              <p:par>
                                <p:cTn id="77" presetID="9" presetClass="emph" presetSubtype="0" grpId="0" nodeType="withEffect">
                                  <p:stCondLst>
                                    <p:cond delay="0"/>
                                  </p:stCondLst>
                                  <p:childTnLst>
                                    <p:set>
                                      <p:cBhvr rctx="PPT">
                                        <p:cTn id="78" dur="indefinite"/>
                                        <p:tgtEl>
                                          <p:spTgt spid="30"/>
                                        </p:tgtEl>
                                        <p:attrNameLst>
                                          <p:attrName>style.opacity</p:attrName>
                                        </p:attrNameLst>
                                      </p:cBhvr>
                                      <p:to>
                                        <p:strVal val="0.25"/>
                                      </p:to>
                                    </p:set>
                                    <p:animEffect filter="image" prLst="opacity: 0.25">
                                      <p:cBhvr rctx="IE">
                                        <p:cTn id="79" dur="indefinite"/>
                                        <p:tgtEl>
                                          <p:spTgt spid="30"/>
                                        </p:tgtEl>
                                      </p:cBhvr>
                                    </p:animEffect>
                                  </p:childTnLst>
                                </p:cTn>
                              </p:par>
                              <p:par>
                                <p:cTn id="80" presetID="9" presetClass="emph" presetSubtype="0" grpId="0" nodeType="withEffect">
                                  <p:stCondLst>
                                    <p:cond delay="0"/>
                                  </p:stCondLst>
                                  <p:childTnLst>
                                    <p:set>
                                      <p:cBhvr rctx="PPT">
                                        <p:cTn id="81" dur="indefinite"/>
                                        <p:tgtEl>
                                          <p:spTgt spid="31"/>
                                        </p:tgtEl>
                                        <p:attrNameLst>
                                          <p:attrName>style.opacity</p:attrName>
                                        </p:attrNameLst>
                                      </p:cBhvr>
                                      <p:to>
                                        <p:strVal val="0.25"/>
                                      </p:to>
                                    </p:set>
                                    <p:animEffect filter="image" prLst="opacity: 0.25">
                                      <p:cBhvr rctx="IE">
                                        <p:cTn id="82" dur="indefinite"/>
                                        <p:tgtEl>
                                          <p:spTgt spid="31"/>
                                        </p:tgtEl>
                                      </p:cBhvr>
                                    </p:animEffect>
                                  </p:childTnLst>
                                </p:cTn>
                              </p:par>
                              <p:par>
                                <p:cTn id="83" presetID="9" presetClass="emph" presetSubtype="0" grpId="0" nodeType="withEffect">
                                  <p:stCondLst>
                                    <p:cond delay="0"/>
                                  </p:stCondLst>
                                  <p:childTnLst>
                                    <p:set>
                                      <p:cBhvr rctx="PPT">
                                        <p:cTn id="84" dur="indefinite"/>
                                        <p:tgtEl>
                                          <p:spTgt spid="32"/>
                                        </p:tgtEl>
                                        <p:attrNameLst>
                                          <p:attrName>style.opacity</p:attrName>
                                        </p:attrNameLst>
                                      </p:cBhvr>
                                      <p:to>
                                        <p:strVal val="0.25"/>
                                      </p:to>
                                    </p:set>
                                    <p:animEffect filter="image" prLst="opacity: 0.25">
                                      <p:cBhvr rctx="IE">
                                        <p:cTn id="85" dur="indefinite"/>
                                        <p:tgtEl>
                                          <p:spTgt spid="32"/>
                                        </p:tgtEl>
                                      </p:cBhvr>
                                    </p:animEffect>
                                  </p:childTnLst>
                                </p:cTn>
                              </p:par>
                              <p:par>
                                <p:cTn id="86" presetID="9" presetClass="emph" presetSubtype="0" grpId="0" nodeType="withEffect">
                                  <p:stCondLst>
                                    <p:cond delay="0"/>
                                  </p:stCondLst>
                                  <p:childTnLst>
                                    <p:set>
                                      <p:cBhvr rctx="PPT">
                                        <p:cTn id="87" dur="indefinite"/>
                                        <p:tgtEl>
                                          <p:spTgt spid="33"/>
                                        </p:tgtEl>
                                        <p:attrNameLst>
                                          <p:attrName>style.opacity</p:attrName>
                                        </p:attrNameLst>
                                      </p:cBhvr>
                                      <p:to>
                                        <p:strVal val="0.25"/>
                                      </p:to>
                                    </p:set>
                                    <p:animEffect filter="image" prLst="opacity: 0.25">
                                      <p:cBhvr rctx="IE">
                                        <p:cTn id="88" dur="indefinite"/>
                                        <p:tgtEl>
                                          <p:spTgt spid="33"/>
                                        </p:tgtEl>
                                      </p:cBhvr>
                                    </p:animEffect>
                                  </p:childTnLst>
                                </p:cTn>
                              </p:par>
                              <p:par>
                                <p:cTn id="89" presetID="9" presetClass="emph" presetSubtype="0" nodeType="withEffect">
                                  <p:stCondLst>
                                    <p:cond delay="0"/>
                                  </p:stCondLst>
                                  <p:childTnLst>
                                    <p:set>
                                      <p:cBhvr rctx="PPT">
                                        <p:cTn id="90" dur="indefinite"/>
                                        <p:tgtEl>
                                          <p:spTgt spid="34"/>
                                        </p:tgtEl>
                                        <p:attrNameLst>
                                          <p:attrName>style.opacity</p:attrName>
                                        </p:attrNameLst>
                                      </p:cBhvr>
                                      <p:to>
                                        <p:strVal val="0.25"/>
                                      </p:to>
                                    </p:set>
                                    <p:animEffect filter="image" prLst="opacity: 0.25">
                                      <p:cBhvr rctx="IE">
                                        <p:cTn id="91" dur="indefinite"/>
                                        <p:tgtEl>
                                          <p:spTgt spid="34"/>
                                        </p:tgtEl>
                                      </p:cBhvr>
                                    </p:animEffect>
                                  </p:childTnLst>
                                </p:cTn>
                              </p:par>
                              <p:par>
                                <p:cTn id="92" presetID="9" presetClass="emph" presetSubtype="0" grpId="0" nodeType="withEffect">
                                  <p:stCondLst>
                                    <p:cond delay="0"/>
                                  </p:stCondLst>
                                  <p:childTnLst>
                                    <p:set>
                                      <p:cBhvr rctx="PPT">
                                        <p:cTn id="93" dur="indefinite"/>
                                        <p:tgtEl>
                                          <p:spTgt spid="35"/>
                                        </p:tgtEl>
                                        <p:attrNameLst>
                                          <p:attrName>style.opacity</p:attrName>
                                        </p:attrNameLst>
                                      </p:cBhvr>
                                      <p:to>
                                        <p:strVal val="0.25"/>
                                      </p:to>
                                    </p:set>
                                    <p:animEffect filter="image" prLst="opacity: 0.25">
                                      <p:cBhvr rctx="IE">
                                        <p:cTn id="94" dur="indefinite"/>
                                        <p:tgtEl>
                                          <p:spTgt spid="35"/>
                                        </p:tgtEl>
                                      </p:cBhvr>
                                    </p:animEffect>
                                  </p:childTnLst>
                                </p:cTn>
                              </p:par>
                              <p:par>
                                <p:cTn id="95" presetID="9" presetClass="emph" presetSubtype="0" grpId="0" nodeType="withEffect">
                                  <p:stCondLst>
                                    <p:cond delay="0"/>
                                  </p:stCondLst>
                                  <p:childTnLst>
                                    <p:set>
                                      <p:cBhvr rctx="PPT">
                                        <p:cTn id="96" dur="indefinite"/>
                                        <p:tgtEl>
                                          <p:spTgt spid="36"/>
                                        </p:tgtEl>
                                        <p:attrNameLst>
                                          <p:attrName>style.opacity</p:attrName>
                                        </p:attrNameLst>
                                      </p:cBhvr>
                                      <p:to>
                                        <p:strVal val="0.25"/>
                                      </p:to>
                                    </p:set>
                                    <p:animEffect filter="image" prLst="opacity: 0.25">
                                      <p:cBhvr rctx="IE">
                                        <p:cTn id="97" dur="indefinite"/>
                                        <p:tgtEl>
                                          <p:spTgt spid="36"/>
                                        </p:tgtEl>
                                      </p:cBhvr>
                                    </p:animEffect>
                                  </p:childTnLst>
                                </p:cTn>
                              </p:par>
                              <p:par>
                                <p:cTn id="98" presetID="9" presetClass="emph" presetSubtype="0" grpId="0" nodeType="withEffect">
                                  <p:stCondLst>
                                    <p:cond delay="0"/>
                                  </p:stCondLst>
                                  <p:childTnLst>
                                    <p:set>
                                      <p:cBhvr rctx="PPT">
                                        <p:cTn id="99" dur="indefinite"/>
                                        <p:tgtEl>
                                          <p:spTgt spid="37"/>
                                        </p:tgtEl>
                                        <p:attrNameLst>
                                          <p:attrName>style.opacity</p:attrName>
                                        </p:attrNameLst>
                                      </p:cBhvr>
                                      <p:to>
                                        <p:strVal val="0.25"/>
                                      </p:to>
                                    </p:set>
                                    <p:animEffect filter="image" prLst="opacity: 0.25">
                                      <p:cBhvr rctx="IE">
                                        <p:cTn id="100" dur="indefinite"/>
                                        <p:tgtEl>
                                          <p:spTgt spid="37"/>
                                        </p:tgtEl>
                                      </p:cBhvr>
                                    </p:animEffect>
                                  </p:childTnLst>
                                </p:cTn>
                              </p:par>
                              <p:par>
                                <p:cTn id="101" presetID="9" presetClass="emph" presetSubtype="0" grpId="0" nodeType="withEffect">
                                  <p:stCondLst>
                                    <p:cond delay="0"/>
                                  </p:stCondLst>
                                  <p:childTnLst>
                                    <p:set>
                                      <p:cBhvr rctx="PPT">
                                        <p:cTn id="102" dur="indefinite"/>
                                        <p:tgtEl>
                                          <p:spTgt spid="38"/>
                                        </p:tgtEl>
                                        <p:attrNameLst>
                                          <p:attrName>style.opacity</p:attrName>
                                        </p:attrNameLst>
                                      </p:cBhvr>
                                      <p:to>
                                        <p:strVal val="0.25"/>
                                      </p:to>
                                    </p:set>
                                    <p:animEffect filter="image" prLst="opacity: 0.25">
                                      <p:cBhvr rctx="IE">
                                        <p:cTn id="103" dur="indefinite"/>
                                        <p:tgtEl>
                                          <p:spTgt spid="38"/>
                                        </p:tgtEl>
                                      </p:cBhvr>
                                    </p:animEffect>
                                  </p:childTnLst>
                                </p:cTn>
                              </p:par>
                              <p:par>
                                <p:cTn id="104" presetID="9" presetClass="emph" presetSubtype="0" grpId="0" nodeType="withEffect">
                                  <p:stCondLst>
                                    <p:cond delay="0"/>
                                  </p:stCondLst>
                                  <p:childTnLst>
                                    <p:set>
                                      <p:cBhvr rctx="PPT">
                                        <p:cTn id="105" dur="indefinite"/>
                                        <p:tgtEl>
                                          <p:spTgt spid="39"/>
                                        </p:tgtEl>
                                        <p:attrNameLst>
                                          <p:attrName>style.opacity</p:attrName>
                                        </p:attrNameLst>
                                      </p:cBhvr>
                                      <p:to>
                                        <p:strVal val="0.25"/>
                                      </p:to>
                                    </p:set>
                                    <p:animEffect filter="image" prLst="opacity: 0.25">
                                      <p:cBhvr rctx="IE">
                                        <p:cTn id="106" dur="indefinite"/>
                                        <p:tgtEl>
                                          <p:spTgt spid="39"/>
                                        </p:tgtEl>
                                      </p:cBhvr>
                                    </p:animEffect>
                                  </p:childTnLst>
                                </p:cTn>
                              </p:par>
                              <p:par>
                                <p:cTn id="107" presetID="9" presetClass="emph" presetSubtype="0" grpId="0" nodeType="withEffect">
                                  <p:stCondLst>
                                    <p:cond delay="0"/>
                                  </p:stCondLst>
                                  <p:childTnLst>
                                    <p:set>
                                      <p:cBhvr rctx="PPT">
                                        <p:cTn id="108" dur="indefinite"/>
                                        <p:tgtEl>
                                          <p:spTgt spid="40"/>
                                        </p:tgtEl>
                                        <p:attrNameLst>
                                          <p:attrName>style.opacity</p:attrName>
                                        </p:attrNameLst>
                                      </p:cBhvr>
                                      <p:to>
                                        <p:strVal val="0.25"/>
                                      </p:to>
                                    </p:set>
                                    <p:animEffect filter="image" prLst="opacity: 0.25">
                                      <p:cBhvr rctx="IE">
                                        <p:cTn id="109" dur="indefinite"/>
                                        <p:tgtEl>
                                          <p:spTgt spid="40"/>
                                        </p:tgtEl>
                                      </p:cBhvr>
                                    </p:animEffect>
                                  </p:childTnLst>
                                </p:cTn>
                              </p:par>
                              <p:par>
                                <p:cTn id="110" presetID="9" presetClass="emph" presetSubtype="0" grpId="0" nodeType="withEffect">
                                  <p:stCondLst>
                                    <p:cond delay="0"/>
                                  </p:stCondLst>
                                  <p:childTnLst>
                                    <p:set>
                                      <p:cBhvr rctx="PPT">
                                        <p:cTn id="111" dur="indefinite"/>
                                        <p:tgtEl>
                                          <p:spTgt spid="41"/>
                                        </p:tgtEl>
                                        <p:attrNameLst>
                                          <p:attrName>style.opacity</p:attrName>
                                        </p:attrNameLst>
                                      </p:cBhvr>
                                      <p:to>
                                        <p:strVal val="0.25"/>
                                      </p:to>
                                    </p:set>
                                    <p:animEffect filter="image" prLst="opacity: 0.25">
                                      <p:cBhvr rctx="IE">
                                        <p:cTn id="112" dur="indefinite"/>
                                        <p:tgtEl>
                                          <p:spTgt spid="41"/>
                                        </p:tgtEl>
                                      </p:cBhvr>
                                    </p:animEffect>
                                  </p:childTnLst>
                                </p:cTn>
                              </p:par>
                              <p:par>
                                <p:cTn id="113" presetID="9" presetClass="emph" presetSubtype="0" grpId="0" nodeType="withEffect">
                                  <p:stCondLst>
                                    <p:cond delay="0"/>
                                  </p:stCondLst>
                                  <p:childTnLst>
                                    <p:set>
                                      <p:cBhvr rctx="PPT">
                                        <p:cTn id="114" dur="indefinite"/>
                                        <p:tgtEl>
                                          <p:spTgt spid="44"/>
                                        </p:tgtEl>
                                        <p:attrNameLst>
                                          <p:attrName>style.opacity</p:attrName>
                                        </p:attrNameLst>
                                      </p:cBhvr>
                                      <p:to>
                                        <p:strVal val="0.25"/>
                                      </p:to>
                                    </p:set>
                                    <p:animEffect filter="image" prLst="opacity: 0.25">
                                      <p:cBhvr rctx="IE">
                                        <p:cTn id="115" dur="indefinite"/>
                                        <p:tgtEl>
                                          <p:spTgt spid="44"/>
                                        </p:tgtEl>
                                      </p:cBhvr>
                                    </p:animEffect>
                                  </p:childTnLst>
                                </p:cTn>
                              </p:par>
                              <p:par>
                                <p:cTn id="116" presetID="9" presetClass="emph" presetSubtype="0" grpId="0" nodeType="withEffect">
                                  <p:stCondLst>
                                    <p:cond delay="0"/>
                                  </p:stCondLst>
                                  <p:childTnLst>
                                    <p:set>
                                      <p:cBhvr rctx="PPT">
                                        <p:cTn id="117" dur="indefinite"/>
                                        <p:tgtEl>
                                          <p:spTgt spid="45"/>
                                        </p:tgtEl>
                                        <p:attrNameLst>
                                          <p:attrName>style.opacity</p:attrName>
                                        </p:attrNameLst>
                                      </p:cBhvr>
                                      <p:to>
                                        <p:strVal val="0.25"/>
                                      </p:to>
                                    </p:set>
                                    <p:animEffect filter="image" prLst="opacity: 0.25">
                                      <p:cBhvr rctx="IE">
                                        <p:cTn id="118" dur="indefinite"/>
                                        <p:tgtEl>
                                          <p:spTgt spid="45"/>
                                        </p:tgtEl>
                                      </p:cBhvr>
                                    </p:animEffect>
                                  </p:childTnLst>
                                </p:cTn>
                              </p:par>
                            </p:childTnLst>
                          </p:cTn>
                        </p:par>
                        <p:par>
                          <p:cTn id="119" fill="hold">
                            <p:stCondLst>
                              <p:cond delay="0"/>
                            </p:stCondLst>
                            <p:childTnLst>
                              <p:par>
                                <p:cTn id="120" presetID="31" presetClass="entr" presetSubtype="0" fill="hold" grpId="0" nodeType="afterEffect">
                                  <p:stCondLst>
                                    <p:cond delay="0"/>
                                  </p:stCondLst>
                                  <p:childTnLst>
                                    <p:set>
                                      <p:cBhvr>
                                        <p:cTn id="121" dur="1" fill="hold">
                                          <p:stCondLst>
                                            <p:cond delay="0"/>
                                          </p:stCondLst>
                                        </p:cTn>
                                        <p:tgtEl>
                                          <p:spTgt spid="42"/>
                                        </p:tgtEl>
                                        <p:attrNameLst>
                                          <p:attrName>style.visibility</p:attrName>
                                        </p:attrNameLst>
                                      </p:cBhvr>
                                      <p:to>
                                        <p:strVal val="visible"/>
                                      </p:to>
                                    </p:set>
                                    <p:anim calcmode="lin" valueType="num">
                                      <p:cBhvr>
                                        <p:cTn id="122" dur="1000" fill="hold"/>
                                        <p:tgtEl>
                                          <p:spTgt spid="42"/>
                                        </p:tgtEl>
                                        <p:attrNameLst>
                                          <p:attrName>ppt_w</p:attrName>
                                        </p:attrNameLst>
                                      </p:cBhvr>
                                      <p:tavLst>
                                        <p:tav tm="0">
                                          <p:val>
                                            <p:fltVal val="0"/>
                                          </p:val>
                                        </p:tav>
                                        <p:tav tm="100000">
                                          <p:val>
                                            <p:strVal val="#ppt_w"/>
                                          </p:val>
                                        </p:tav>
                                      </p:tavLst>
                                    </p:anim>
                                    <p:anim calcmode="lin" valueType="num">
                                      <p:cBhvr>
                                        <p:cTn id="123" dur="1000" fill="hold"/>
                                        <p:tgtEl>
                                          <p:spTgt spid="42"/>
                                        </p:tgtEl>
                                        <p:attrNameLst>
                                          <p:attrName>ppt_h</p:attrName>
                                        </p:attrNameLst>
                                      </p:cBhvr>
                                      <p:tavLst>
                                        <p:tav tm="0">
                                          <p:val>
                                            <p:fltVal val="0"/>
                                          </p:val>
                                        </p:tav>
                                        <p:tav tm="100000">
                                          <p:val>
                                            <p:strVal val="#ppt_h"/>
                                          </p:val>
                                        </p:tav>
                                      </p:tavLst>
                                    </p:anim>
                                    <p:anim calcmode="lin" valueType="num">
                                      <p:cBhvr>
                                        <p:cTn id="124" dur="1000" fill="hold"/>
                                        <p:tgtEl>
                                          <p:spTgt spid="42"/>
                                        </p:tgtEl>
                                        <p:attrNameLst>
                                          <p:attrName>style.rotation</p:attrName>
                                        </p:attrNameLst>
                                      </p:cBhvr>
                                      <p:tavLst>
                                        <p:tav tm="0">
                                          <p:val>
                                            <p:fltVal val="90"/>
                                          </p:val>
                                        </p:tav>
                                        <p:tav tm="100000">
                                          <p:val>
                                            <p:fltVal val="0"/>
                                          </p:val>
                                        </p:tav>
                                      </p:tavLst>
                                    </p:anim>
                                    <p:animEffect transition="in" filter="fade">
                                      <p:cBhvr>
                                        <p:cTn id="125" dur="10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9" grpId="0" animBg="1"/>
      <p:bldP spid="10" grpId="0" animBg="1"/>
      <p:bldP spid="11" grpId="0" animBg="1"/>
      <p:bldP spid="12" grpId="0" animBg="1"/>
      <p:bldP spid="13" grpId="0" animBg="1"/>
      <p:bldP spid="14" grpId="0"/>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5" grpId="0" animBg="1"/>
      <p:bldP spid="36" grpId="0" animBg="1"/>
      <p:bldP spid="37" grpId="0" animBg="1"/>
      <p:bldP spid="38" grpId="0" animBg="1"/>
      <p:bldP spid="39" grpId="0" animBg="1"/>
      <p:bldP spid="40" grpId="0" animBg="1"/>
      <p:bldP spid="41" grpId="0" animBg="1"/>
      <p:bldP spid="42" grpId="0"/>
      <p:bldP spid="44" grpId="0" animBg="1"/>
      <p:bldP spid="45"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r>
              <a:rPr lang="en-GB" sz="2800" kern="1200" dirty="0"/>
              <a:t>Content</a:t>
            </a:r>
          </a:p>
        </p:txBody>
      </p:sp>
      <p:sp>
        <p:nvSpPr>
          <p:cNvPr id="3" name="Content Placeholder 2"/>
          <p:cNvSpPr>
            <a:spLocks noGrp="1"/>
          </p:cNvSpPr>
          <p:nvPr>
            <p:ph idx="1"/>
          </p:nvPr>
        </p:nvSpPr>
        <p:spPr>
          <a:xfrm>
            <a:off x="395288" y="1268413"/>
            <a:ext cx="8425184" cy="4752975"/>
          </a:xfrm>
        </p:spPr>
        <p:txBody>
          <a:bodyPr>
            <a:normAutofit/>
          </a:bodyPr>
          <a:lstStyle/>
          <a:p>
            <a:r>
              <a:rPr lang="en-GB" dirty="0" smtClean="0"/>
              <a:t>Demonstrate an SDMX Registry service to</a:t>
            </a:r>
          </a:p>
          <a:p>
            <a:pPr lvl="1"/>
            <a:r>
              <a:rPr lang="en-GB" dirty="0" smtClean="0"/>
              <a:t>View the content</a:t>
            </a:r>
          </a:p>
          <a:p>
            <a:pPr lvl="1"/>
            <a:r>
              <a:rPr lang="en-GB" dirty="0" smtClean="0"/>
              <a:t>Introduce some Registry facilities</a:t>
            </a:r>
          </a:p>
          <a:p>
            <a:pPr lvl="2"/>
            <a:r>
              <a:rPr lang="en-GB" dirty="0" smtClean="0"/>
              <a:t>Upload</a:t>
            </a:r>
          </a:p>
          <a:p>
            <a:pPr lvl="2"/>
            <a:r>
              <a:rPr lang="en-GB" dirty="0" smtClean="0"/>
              <a:t>Web services</a:t>
            </a:r>
          </a:p>
          <a:p>
            <a:r>
              <a:rPr lang="en-GB" dirty="0" smtClean="0"/>
              <a:t>Explain how the registry is used to support processes</a:t>
            </a:r>
          </a:p>
          <a:p>
            <a:pPr lvl="1"/>
            <a:r>
              <a:rPr lang="en-GB" dirty="0" smtClean="0"/>
              <a:t>Data validation</a:t>
            </a:r>
          </a:p>
          <a:p>
            <a:pPr lvl="1"/>
            <a:r>
              <a:rPr lang="en-GB" dirty="0" smtClean="0"/>
              <a:t>Data discovery</a:t>
            </a:r>
          </a:p>
          <a:p>
            <a:pPr lvl="1"/>
            <a:r>
              <a:rPr lang="en-GB" dirty="0" smtClean="0"/>
              <a:t>Data query and visualisation</a:t>
            </a:r>
          </a:p>
          <a:p>
            <a:endParaRPr lang="en-GB" dirty="0"/>
          </a:p>
        </p:txBody>
      </p:sp>
      <p:sp>
        <p:nvSpPr>
          <p:cNvPr id="4" name="Segnaposto data 3"/>
          <p:cNvSpPr>
            <a:spLocks noGrp="1"/>
          </p:cNvSpPr>
          <p:nvPr>
            <p:ph type="dt" sz="half" idx="11"/>
          </p:nvPr>
        </p:nvSpPr>
        <p:spPr/>
        <p:txBody>
          <a:bodyPr/>
          <a:lstStyle/>
          <a:p>
            <a:pPr>
              <a:defRPr/>
            </a:pPr>
            <a:r>
              <a:rPr lang="en-US" dirty="0" smtClean="0"/>
              <a:t>28-30 September 2015</a:t>
            </a:r>
            <a:endParaRPr lang="en-GB" dirty="0"/>
          </a:p>
        </p:txBody>
      </p:sp>
      <p:sp>
        <p:nvSpPr>
          <p:cNvPr id="5" name="Segnaposto piè di pagina 4"/>
          <p:cNvSpPr>
            <a:spLocks noGrp="1"/>
          </p:cNvSpPr>
          <p:nvPr>
            <p:ph type="ftr" sz="quarter" idx="12"/>
          </p:nvPr>
        </p:nvSpPr>
        <p:spPr/>
        <p:txBody>
          <a:bodyPr/>
          <a:lstStyle/>
          <a:p>
            <a:pPr>
              <a:defRPr/>
            </a:pPr>
            <a:r>
              <a:rPr lang="en-GB" dirty="0" smtClean="0"/>
              <a:t>SDMX Global Conference</a:t>
            </a:r>
            <a:endParaRPr lang="en-GB" dirty="0"/>
          </a:p>
        </p:txBody>
      </p:sp>
      <p:sp>
        <p:nvSpPr>
          <p:cNvPr id="6" name="Segnaposto numero diapositiva 5"/>
          <p:cNvSpPr>
            <a:spLocks noGrp="1"/>
          </p:cNvSpPr>
          <p:nvPr>
            <p:ph type="sldNum" sz="quarter" idx="10"/>
          </p:nvPr>
        </p:nvSpPr>
        <p:spPr/>
        <p:txBody>
          <a:bodyPr/>
          <a:lstStyle/>
          <a:p>
            <a:pPr>
              <a:defRPr/>
            </a:pPr>
            <a:fld id="{6F97326C-9136-43BD-B7FC-10DBEE6C0A5D}" type="slidenum">
              <a:rPr lang="en-GB" smtClean="0"/>
              <a:pPr>
                <a:defRPr/>
              </a:pPr>
              <a:t>2</a:t>
            </a:fld>
            <a:endParaRPr lang="en-GB"/>
          </a:p>
        </p:txBody>
      </p:sp>
    </p:spTree>
    <p:extLst>
      <p:ext uri="{BB962C8B-B14F-4D97-AF65-F5344CB8AC3E}">
        <p14:creationId xmlns:p14="http://schemas.microsoft.com/office/powerpoint/2010/main" val="3482429381"/>
      </p:ext>
    </p:extLst>
  </p:cSld>
  <p:clrMapOvr>
    <a:masterClrMapping/>
  </p:clrMapOvr>
  <p:transition>
    <p:dissolv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4" descr="R:\B5_SHARED_DISK\RAMON\Production\Modernization Committee on Standards\May 2015 Geneva Workshop\ape_to_man.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780532" y="5229200"/>
            <a:ext cx="3600400" cy="14554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p:cNvSpPr txBox="1">
            <a:spLocks noChangeArrowheads="1"/>
          </p:cNvSpPr>
          <p:nvPr/>
        </p:nvSpPr>
        <p:spPr bwMode="auto">
          <a:xfrm>
            <a:off x="368301" y="1052736"/>
            <a:ext cx="8424862" cy="4062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defRPr>
            </a:lvl9pPr>
          </a:lstStyle>
          <a:p>
            <a:pPr marL="180975" indent="-180975" algn="just" eaLnBrk="1" hangingPunct="1">
              <a:buFontTx/>
              <a:buChar char="•"/>
              <a:defRPr/>
            </a:pPr>
            <a:r>
              <a:rPr lang="en-GB" altLang="en-US" sz="2400" dirty="0" smtClean="0">
                <a:solidFill>
                  <a:srgbClr val="0F5494"/>
                </a:solidFill>
                <a:latin typeface="+mn-lt"/>
                <a:cs typeface="Arial" pitchFamily="34" charset="0"/>
              </a:rPr>
              <a:t>The SDMX Metadata Common Vocabulary (MCV) was published in January 2009 in the SDMX Content-Oriented Guidelines (COG)</a:t>
            </a:r>
          </a:p>
          <a:p>
            <a:pPr marL="180975" indent="-180975" algn="l" eaLnBrk="1" hangingPunct="1">
              <a:buFontTx/>
              <a:buChar char="•"/>
              <a:defRPr/>
            </a:pPr>
            <a:endParaRPr lang="en-GB" altLang="en-US" sz="2400" dirty="0" smtClean="0">
              <a:solidFill>
                <a:srgbClr val="0F5494"/>
              </a:solidFill>
              <a:latin typeface="+mn-lt"/>
              <a:cs typeface="Arial" pitchFamily="34" charset="0"/>
            </a:endParaRPr>
          </a:p>
          <a:p>
            <a:pPr marL="180975" indent="-180975" algn="just" eaLnBrk="1" hangingPunct="1">
              <a:buFontTx/>
              <a:buChar char="•"/>
              <a:defRPr/>
            </a:pPr>
            <a:r>
              <a:rPr lang="en-GB" altLang="en-US" sz="2400" dirty="0" smtClean="0">
                <a:solidFill>
                  <a:srgbClr val="0F5494"/>
                </a:solidFill>
                <a:latin typeface="+mn-lt"/>
                <a:cs typeface="Arial" pitchFamily="34" charset="0"/>
              </a:rPr>
              <a:t>Basic philosophy: </a:t>
            </a:r>
          </a:p>
          <a:p>
            <a:pPr marL="923925" lvl="1" indent="-180975" algn="just" eaLnBrk="1" hangingPunct="1">
              <a:buFontTx/>
              <a:buChar char="•"/>
              <a:defRPr/>
            </a:pPr>
            <a:r>
              <a:rPr lang="en-GB" altLang="en-US" sz="2400" b="1" dirty="0" smtClean="0">
                <a:solidFill>
                  <a:srgbClr val="0F5494"/>
                </a:solidFill>
                <a:latin typeface="+mn-lt"/>
                <a:cs typeface="Arial" pitchFamily="34" charset="0"/>
              </a:rPr>
              <a:t>Set of concepts and related definitions</a:t>
            </a:r>
            <a:r>
              <a:rPr lang="en-GB" altLang="en-US" sz="2400" dirty="0" smtClean="0">
                <a:solidFill>
                  <a:srgbClr val="0F5494"/>
                </a:solidFill>
                <a:latin typeface="+mn-lt"/>
                <a:cs typeface="Arial" pitchFamily="34" charset="0"/>
              </a:rPr>
              <a:t> used in structural and reference metadata</a:t>
            </a:r>
          </a:p>
          <a:p>
            <a:pPr marL="923925" lvl="1" indent="-180975" algn="just" eaLnBrk="1" hangingPunct="1">
              <a:buFontTx/>
              <a:buChar char="•"/>
              <a:defRPr/>
            </a:pPr>
            <a:r>
              <a:rPr lang="en-GB" altLang="en-US" sz="2400" b="1" dirty="0" smtClean="0">
                <a:solidFill>
                  <a:srgbClr val="0F5494"/>
                </a:solidFill>
                <a:latin typeface="+mn-lt"/>
                <a:cs typeface="Arial" pitchFamily="34" charset="0"/>
              </a:rPr>
              <a:t>To recommend a common terminology </a:t>
            </a:r>
            <a:r>
              <a:rPr lang="en-GB" altLang="en-US" sz="2400" dirty="0" smtClean="0">
                <a:solidFill>
                  <a:srgbClr val="0F5494"/>
                </a:solidFill>
                <a:latin typeface="+mn-lt"/>
                <a:cs typeface="Arial" pitchFamily="34" charset="0"/>
              </a:rPr>
              <a:t>for improving communication and understanding. </a:t>
            </a:r>
          </a:p>
          <a:p>
            <a:pPr algn="l" eaLnBrk="1" hangingPunct="1">
              <a:defRPr/>
            </a:pPr>
            <a:endParaRPr lang="en-GB" altLang="en-US" b="1" dirty="0" smtClean="0">
              <a:solidFill>
                <a:srgbClr val="C00000"/>
              </a:solidFill>
              <a:latin typeface="Verdana" pitchFamily="34" charset="0"/>
              <a:cs typeface="Arial" pitchFamily="34" charset="0"/>
            </a:endParaRPr>
          </a:p>
          <a:p>
            <a:pPr algn="l" eaLnBrk="1" hangingPunct="1">
              <a:defRPr/>
            </a:pPr>
            <a:endParaRPr lang="en-GB" altLang="en-US" sz="1600" dirty="0" smtClean="0">
              <a:solidFill>
                <a:srgbClr val="0F5494"/>
              </a:solidFill>
              <a:latin typeface="Verdana" pitchFamily="34" charset="0"/>
              <a:cs typeface="Arial" pitchFamily="34" charset="0"/>
            </a:endParaRPr>
          </a:p>
          <a:p>
            <a:pPr algn="l" eaLnBrk="1" hangingPunct="1">
              <a:buFontTx/>
              <a:buChar char="•"/>
              <a:defRPr/>
            </a:pPr>
            <a:endParaRPr lang="en-GB" altLang="en-US" sz="1600" dirty="0" smtClean="0">
              <a:solidFill>
                <a:srgbClr val="0F5494"/>
              </a:solidFill>
              <a:latin typeface="Verdana" pitchFamily="34" charset="0"/>
              <a:cs typeface="Arial" pitchFamily="34" charset="0"/>
            </a:endParaRPr>
          </a:p>
          <a:p>
            <a:pPr algn="l" eaLnBrk="1" hangingPunct="1">
              <a:defRPr/>
            </a:pPr>
            <a:endParaRPr lang="en-GB" altLang="en-US" sz="1600" dirty="0" smtClean="0">
              <a:solidFill>
                <a:srgbClr val="0F5494"/>
              </a:solidFill>
              <a:latin typeface="Verdana" pitchFamily="34" charset="0"/>
              <a:cs typeface="Arial" pitchFamily="34" charset="0"/>
            </a:endParaRPr>
          </a:p>
        </p:txBody>
      </p:sp>
      <p:sp>
        <p:nvSpPr>
          <p:cNvPr id="3076" name="TextBox 6"/>
          <p:cNvSpPr txBox="1">
            <a:spLocks noChangeArrowheads="1"/>
          </p:cNvSpPr>
          <p:nvPr/>
        </p:nvSpPr>
        <p:spPr bwMode="auto">
          <a:xfrm>
            <a:off x="3348038" y="312738"/>
            <a:ext cx="5445125"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r" eaLnBrk="0" fontAlgn="base" hangingPunct="0">
              <a:spcBef>
                <a:spcPct val="0"/>
              </a:spcBef>
              <a:spcAft>
                <a:spcPct val="0"/>
              </a:spcAft>
              <a:defRPr>
                <a:solidFill>
                  <a:schemeClr val="tx1"/>
                </a:solidFill>
                <a:latin typeface="Arial" charset="0"/>
              </a:defRPr>
            </a:lvl6pPr>
            <a:lvl7pPr marL="2971800" indent="-228600" algn="r" eaLnBrk="0" fontAlgn="base" hangingPunct="0">
              <a:spcBef>
                <a:spcPct val="0"/>
              </a:spcBef>
              <a:spcAft>
                <a:spcPct val="0"/>
              </a:spcAft>
              <a:defRPr>
                <a:solidFill>
                  <a:schemeClr val="tx1"/>
                </a:solidFill>
                <a:latin typeface="Arial" charset="0"/>
              </a:defRPr>
            </a:lvl7pPr>
            <a:lvl8pPr marL="3429000" indent="-228600" algn="r" eaLnBrk="0" fontAlgn="base" hangingPunct="0">
              <a:spcBef>
                <a:spcPct val="0"/>
              </a:spcBef>
              <a:spcAft>
                <a:spcPct val="0"/>
              </a:spcAft>
              <a:defRPr>
                <a:solidFill>
                  <a:schemeClr val="tx1"/>
                </a:solidFill>
                <a:latin typeface="Arial" charset="0"/>
              </a:defRPr>
            </a:lvl8pPr>
            <a:lvl9pPr marL="3886200" indent="-228600" algn="r" eaLnBrk="0" fontAlgn="base" hangingPunct="0">
              <a:spcBef>
                <a:spcPct val="0"/>
              </a:spcBef>
              <a:spcAft>
                <a:spcPct val="0"/>
              </a:spcAft>
              <a:defRPr>
                <a:solidFill>
                  <a:schemeClr val="tx1"/>
                </a:solidFill>
                <a:latin typeface="Arial" charset="0"/>
              </a:defRPr>
            </a:lvl9pPr>
          </a:lstStyle>
          <a:p>
            <a:pPr algn="r" eaLnBrk="1" hangingPunct="1"/>
            <a:r>
              <a:rPr lang="fr-BE" altLang="en-US" b="1" dirty="0" smtClean="0">
                <a:solidFill>
                  <a:srgbClr val="0F5494"/>
                </a:solidFill>
                <a:latin typeface="Verdana" pitchFamily="34" charset="0"/>
                <a:cs typeface="Arial" charset="0"/>
              </a:rPr>
              <a:t>Background - MCV</a:t>
            </a:r>
            <a:endParaRPr lang="en-US" altLang="en-US" sz="1200" dirty="0">
              <a:solidFill>
                <a:srgbClr val="0F5494"/>
              </a:solidFill>
              <a:latin typeface="Verdana" pitchFamily="34" charset="0"/>
              <a:cs typeface="Arial" charset="0"/>
            </a:endParaRPr>
          </a:p>
          <a:p>
            <a:pPr algn="r" eaLnBrk="1" hangingPunct="1"/>
            <a:endParaRPr lang="en-US" altLang="en-US" sz="1200" dirty="0">
              <a:solidFill>
                <a:srgbClr val="0F5494"/>
              </a:solidFill>
              <a:latin typeface="Verdana" pitchFamily="34" charset="0"/>
              <a:cs typeface="Arial" charset="0"/>
            </a:endParaRPr>
          </a:p>
        </p:txBody>
      </p:sp>
    </p:spTree>
    <p:extLst>
      <p:ext uri="{BB962C8B-B14F-4D97-AF65-F5344CB8AC3E}">
        <p14:creationId xmlns:p14="http://schemas.microsoft.com/office/powerpoint/2010/main" val="26865244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
                                            <p:txEl>
                                              <p:pRg st="2" end="2"/>
                                            </p:txEl>
                                          </p:spTgt>
                                        </p:tgtEl>
                                        <p:attrNameLst>
                                          <p:attrName>style.visibility</p:attrName>
                                        </p:attrNameLst>
                                      </p:cBhvr>
                                      <p:to>
                                        <p:strVal val="visible"/>
                                      </p:to>
                                    </p:set>
                                    <p:animEffect transition="in" filter="fade">
                                      <p:cBhvr>
                                        <p:cTn id="12" dur="500"/>
                                        <p:tgtEl>
                                          <p:spTgt spid="7">
                                            <p:txEl>
                                              <p:pRg st="2" end="2"/>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7">
                                            <p:txEl>
                                              <p:pRg st="3" end="3"/>
                                            </p:txEl>
                                          </p:spTgt>
                                        </p:tgtEl>
                                        <p:attrNameLst>
                                          <p:attrName>style.visibility</p:attrName>
                                        </p:attrNameLst>
                                      </p:cBhvr>
                                      <p:to>
                                        <p:strVal val="visible"/>
                                      </p:to>
                                    </p:set>
                                    <p:animEffect transition="in" filter="fade">
                                      <p:cBhvr>
                                        <p:cTn id="15" dur="500"/>
                                        <p:tgtEl>
                                          <p:spTgt spid="7">
                                            <p:txEl>
                                              <p:pRg st="3" end="3"/>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7">
                                            <p:txEl>
                                              <p:pRg st="4" end="4"/>
                                            </p:txEl>
                                          </p:spTgt>
                                        </p:tgtEl>
                                        <p:attrNameLst>
                                          <p:attrName>style.visibility</p:attrName>
                                        </p:attrNameLst>
                                      </p:cBhvr>
                                      <p:to>
                                        <p:strVal val="visible"/>
                                      </p:to>
                                    </p:set>
                                    <p:animEffect transition="in" filter="fade">
                                      <p:cBhvr>
                                        <p:cTn id="20" dur="500"/>
                                        <p:tgtEl>
                                          <p:spTgt spid="7">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4" descr="R:\B5_SHARED_DISK\RAMON\Production\Modernization Committee on Standards\May 2015 Geneva Workshop\ape_to_man.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780532" y="5229200"/>
            <a:ext cx="3600400" cy="14554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p:cNvSpPr txBox="1">
            <a:spLocks noChangeArrowheads="1"/>
          </p:cNvSpPr>
          <p:nvPr/>
        </p:nvSpPr>
        <p:spPr bwMode="auto">
          <a:xfrm>
            <a:off x="368301" y="1052736"/>
            <a:ext cx="8424862" cy="36933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defRPr>
            </a:lvl9pPr>
          </a:lstStyle>
          <a:p>
            <a:pPr marL="180975" indent="-180975" algn="just" eaLnBrk="1" hangingPunct="1">
              <a:buFontTx/>
              <a:buChar char="•"/>
              <a:defRPr/>
            </a:pPr>
            <a:r>
              <a:rPr lang="en-GB" altLang="en-US" sz="2400" dirty="0" smtClean="0">
                <a:solidFill>
                  <a:srgbClr val="0F5494"/>
                </a:solidFill>
                <a:latin typeface="+mn-lt"/>
                <a:cs typeface="Arial" pitchFamily="34" charset="0"/>
              </a:rPr>
              <a:t>Main problems: </a:t>
            </a:r>
          </a:p>
          <a:p>
            <a:pPr marL="923925" lvl="1" indent="-180975" algn="just" eaLnBrk="1" hangingPunct="1">
              <a:buFontTx/>
              <a:buChar char="•"/>
              <a:defRPr/>
            </a:pPr>
            <a:r>
              <a:rPr lang="en-GB" altLang="en-US" sz="2400" b="1" dirty="0" smtClean="0">
                <a:solidFill>
                  <a:srgbClr val="0F5494"/>
                </a:solidFill>
                <a:latin typeface="+mn-lt"/>
                <a:cs typeface="Arial" pitchFamily="34" charset="0"/>
              </a:rPr>
              <a:t>Not much practical experience </a:t>
            </a:r>
            <a:r>
              <a:rPr lang="en-GB" altLang="en-US" sz="2400" dirty="0" smtClean="0">
                <a:solidFill>
                  <a:srgbClr val="0F5494"/>
                </a:solidFill>
                <a:latin typeface="+mn-lt"/>
                <a:cs typeface="Arial" pitchFamily="34" charset="0"/>
              </a:rPr>
              <a:t>in terms of use and implementation</a:t>
            </a:r>
          </a:p>
          <a:p>
            <a:pPr marL="923925" lvl="1" indent="-180975" algn="just" eaLnBrk="1" hangingPunct="1">
              <a:buFontTx/>
              <a:buChar char="•"/>
              <a:defRPr/>
            </a:pPr>
            <a:r>
              <a:rPr lang="en-GB" altLang="en-US" sz="2400" b="1" dirty="0" smtClean="0">
                <a:solidFill>
                  <a:srgbClr val="0F5494"/>
                </a:solidFill>
                <a:latin typeface="+mn-lt"/>
                <a:cs typeface="Arial" pitchFamily="34" charset="0"/>
              </a:rPr>
              <a:t>Governance and ownership </a:t>
            </a:r>
            <a:r>
              <a:rPr lang="en-GB" altLang="en-US" sz="2400" dirty="0" smtClean="0">
                <a:solidFill>
                  <a:srgbClr val="0F5494"/>
                </a:solidFill>
                <a:latin typeface="+mn-lt"/>
                <a:cs typeface="Arial" pitchFamily="34" charset="0"/>
              </a:rPr>
              <a:t>not very well defined</a:t>
            </a:r>
          </a:p>
          <a:p>
            <a:pPr marL="180975" indent="-180975" algn="l" eaLnBrk="1" hangingPunct="1">
              <a:buFontTx/>
              <a:buChar char="•"/>
              <a:defRPr/>
            </a:pPr>
            <a:endParaRPr lang="en-GB" altLang="en-US" sz="2400" dirty="0" smtClean="0">
              <a:solidFill>
                <a:srgbClr val="0F5494"/>
              </a:solidFill>
              <a:latin typeface="+mn-lt"/>
              <a:cs typeface="Arial" pitchFamily="34" charset="0"/>
            </a:endParaRPr>
          </a:p>
          <a:p>
            <a:pPr marL="180975" indent="-180975" algn="just" eaLnBrk="1" hangingPunct="1">
              <a:buFontTx/>
              <a:buChar char="•"/>
              <a:defRPr/>
            </a:pPr>
            <a:r>
              <a:rPr lang="en-GB" altLang="en-US" sz="2400" dirty="0" smtClean="0">
                <a:solidFill>
                  <a:srgbClr val="0F5494"/>
                </a:solidFill>
                <a:latin typeface="+mn-lt"/>
                <a:cs typeface="Arial" pitchFamily="34" charset="0"/>
              </a:rPr>
              <a:t>In 2014, based on experience and use cases gained, the SDMX SWG were tasked with revising the MCV</a:t>
            </a:r>
          </a:p>
          <a:p>
            <a:pPr marL="180975" indent="-180975" algn="l" eaLnBrk="1" hangingPunct="1">
              <a:buFontTx/>
              <a:buChar char="•"/>
              <a:defRPr/>
            </a:pPr>
            <a:endParaRPr lang="en-GB" altLang="en-US" b="1" dirty="0" smtClean="0">
              <a:solidFill>
                <a:srgbClr val="C00000"/>
              </a:solidFill>
              <a:latin typeface="Verdana" pitchFamily="34" charset="0"/>
              <a:cs typeface="Arial" pitchFamily="34" charset="0"/>
            </a:endParaRPr>
          </a:p>
          <a:p>
            <a:pPr algn="l" eaLnBrk="1" hangingPunct="1">
              <a:defRPr/>
            </a:pPr>
            <a:endParaRPr lang="en-GB" altLang="en-US" sz="1600" dirty="0" smtClean="0">
              <a:solidFill>
                <a:srgbClr val="0F5494"/>
              </a:solidFill>
              <a:latin typeface="Verdana" pitchFamily="34" charset="0"/>
              <a:cs typeface="Arial" pitchFamily="34" charset="0"/>
            </a:endParaRPr>
          </a:p>
          <a:p>
            <a:pPr algn="l" eaLnBrk="1" hangingPunct="1">
              <a:buFontTx/>
              <a:buChar char="•"/>
              <a:defRPr/>
            </a:pPr>
            <a:endParaRPr lang="en-GB" altLang="en-US" sz="1600" dirty="0" smtClean="0">
              <a:solidFill>
                <a:srgbClr val="0F5494"/>
              </a:solidFill>
              <a:latin typeface="Verdana" pitchFamily="34" charset="0"/>
              <a:cs typeface="Arial" pitchFamily="34" charset="0"/>
            </a:endParaRPr>
          </a:p>
          <a:p>
            <a:pPr algn="l" eaLnBrk="1" hangingPunct="1">
              <a:defRPr/>
            </a:pPr>
            <a:endParaRPr lang="en-GB" altLang="en-US" sz="1600" dirty="0" smtClean="0">
              <a:solidFill>
                <a:srgbClr val="0F5494"/>
              </a:solidFill>
              <a:latin typeface="Verdana" pitchFamily="34" charset="0"/>
              <a:cs typeface="Arial" pitchFamily="34" charset="0"/>
            </a:endParaRPr>
          </a:p>
        </p:txBody>
      </p:sp>
      <p:sp>
        <p:nvSpPr>
          <p:cNvPr id="3076" name="TextBox 6"/>
          <p:cNvSpPr txBox="1">
            <a:spLocks noChangeArrowheads="1"/>
          </p:cNvSpPr>
          <p:nvPr/>
        </p:nvSpPr>
        <p:spPr bwMode="auto">
          <a:xfrm>
            <a:off x="3348038" y="312738"/>
            <a:ext cx="544512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r" eaLnBrk="0" fontAlgn="base" hangingPunct="0">
              <a:spcBef>
                <a:spcPct val="0"/>
              </a:spcBef>
              <a:spcAft>
                <a:spcPct val="0"/>
              </a:spcAft>
              <a:defRPr>
                <a:solidFill>
                  <a:schemeClr val="tx1"/>
                </a:solidFill>
                <a:latin typeface="Arial" charset="0"/>
              </a:defRPr>
            </a:lvl6pPr>
            <a:lvl7pPr marL="2971800" indent="-228600" algn="r" eaLnBrk="0" fontAlgn="base" hangingPunct="0">
              <a:spcBef>
                <a:spcPct val="0"/>
              </a:spcBef>
              <a:spcAft>
                <a:spcPct val="0"/>
              </a:spcAft>
              <a:defRPr>
                <a:solidFill>
                  <a:schemeClr val="tx1"/>
                </a:solidFill>
                <a:latin typeface="Arial" charset="0"/>
              </a:defRPr>
            </a:lvl7pPr>
            <a:lvl8pPr marL="3429000" indent="-228600" algn="r" eaLnBrk="0" fontAlgn="base" hangingPunct="0">
              <a:spcBef>
                <a:spcPct val="0"/>
              </a:spcBef>
              <a:spcAft>
                <a:spcPct val="0"/>
              </a:spcAft>
              <a:defRPr>
                <a:solidFill>
                  <a:schemeClr val="tx1"/>
                </a:solidFill>
                <a:latin typeface="Arial" charset="0"/>
              </a:defRPr>
            </a:lvl8pPr>
            <a:lvl9pPr marL="3886200" indent="-228600" algn="r" eaLnBrk="0" fontAlgn="base" hangingPunct="0">
              <a:spcBef>
                <a:spcPct val="0"/>
              </a:spcBef>
              <a:spcAft>
                <a:spcPct val="0"/>
              </a:spcAft>
              <a:defRPr>
                <a:solidFill>
                  <a:schemeClr val="tx1"/>
                </a:solidFill>
                <a:latin typeface="Arial" charset="0"/>
              </a:defRPr>
            </a:lvl9pPr>
          </a:lstStyle>
          <a:p>
            <a:pPr algn="r" eaLnBrk="1" hangingPunct="1"/>
            <a:r>
              <a:rPr lang="fr-BE" altLang="en-US" b="1" dirty="0" smtClean="0">
                <a:solidFill>
                  <a:srgbClr val="0F5494"/>
                </a:solidFill>
                <a:latin typeface="Verdana" pitchFamily="34" charset="0"/>
                <a:cs typeface="Arial" charset="0"/>
              </a:rPr>
              <a:t>Background – Issues and Motivation</a:t>
            </a:r>
            <a:endParaRPr lang="en-US" altLang="en-US" dirty="0">
              <a:solidFill>
                <a:srgbClr val="0F5494"/>
              </a:solidFill>
              <a:latin typeface="Verdana" pitchFamily="34" charset="0"/>
              <a:cs typeface="Arial" charset="0"/>
            </a:endParaRPr>
          </a:p>
          <a:p>
            <a:pPr algn="r" eaLnBrk="1" hangingPunct="1"/>
            <a:endParaRPr lang="en-US" altLang="en-US" dirty="0">
              <a:solidFill>
                <a:srgbClr val="0F5494"/>
              </a:solidFill>
              <a:latin typeface="Verdana" pitchFamily="34" charset="0"/>
              <a:cs typeface="Arial" charset="0"/>
            </a:endParaRPr>
          </a:p>
        </p:txBody>
      </p:sp>
    </p:spTree>
    <p:extLst>
      <p:ext uri="{BB962C8B-B14F-4D97-AF65-F5344CB8AC3E}">
        <p14:creationId xmlns:p14="http://schemas.microsoft.com/office/powerpoint/2010/main" val="37344448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500"/>
                                        <p:tgtEl>
                                          <p:spTgt spid="7">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7">
                                            <p:txEl>
                                              <p:pRg st="1" end="1"/>
                                            </p:txEl>
                                          </p:spTgt>
                                        </p:tgtEl>
                                        <p:attrNameLst>
                                          <p:attrName>style.visibility</p:attrName>
                                        </p:attrNameLst>
                                      </p:cBhvr>
                                      <p:to>
                                        <p:strVal val="visible"/>
                                      </p:to>
                                    </p:set>
                                    <p:animEffect transition="in" filter="fade">
                                      <p:cBhvr>
                                        <p:cTn id="10" dur="500"/>
                                        <p:tgtEl>
                                          <p:spTgt spid="7">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7">
                                            <p:txEl>
                                              <p:pRg st="2" end="2"/>
                                            </p:txEl>
                                          </p:spTgt>
                                        </p:tgtEl>
                                        <p:attrNameLst>
                                          <p:attrName>style.visibility</p:attrName>
                                        </p:attrNameLst>
                                      </p:cBhvr>
                                      <p:to>
                                        <p:strVal val="visible"/>
                                      </p:to>
                                    </p:set>
                                    <p:animEffect transition="in" filter="fade">
                                      <p:cBhvr>
                                        <p:cTn id="15" dur="500"/>
                                        <p:tgtEl>
                                          <p:spTgt spid="7">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7">
                                            <p:txEl>
                                              <p:pRg st="4" end="4"/>
                                            </p:txEl>
                                          </p:spTgt>
                                        </p:tgtEl>
                                        <p:attrNameLst>
                                          <p:attrName>style.visibility</p:attrName>
                                        </p:attrNameLst>
                                      </p:cBhvr>
                                      <p:to>
                                        <p:strVal val="visible"/>
                                      </p:to>
                                    </p:set>
                                    <p:animEffect transition="in" filter="fade">
                                      <p:cBhvr>
                                        <p:cTn id="20" dur="500"/>
                                        <p:tgtEl>
                                          <p:spTgt spid="7">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extBox 6"/>
          <p:cNvSpPr txBox="1">
            <a:spLocks noChangeArrowheads="1"/>
          </p:cNvSpPr>
          <p:nvPr/>
        </p:nvSpPr>
        <p:spPr bwMode="auto">
          <a:xfrm>
            <a:off x="6443663" y="279400"/>
            <a:ext cx="244792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r" eaLnBrk="0" fontAlgn="base" hangingPunct="0">
              <a:spcBef>
                <a:spcPct val="0"/>
              </a:spcBef>
              <a:spcAft>
                <a:spcPct val="0"/>
              </a:spcAft>
              <a:defRPr>
                <a:solidFill>
                  <a:schemeClr val="tx1"/>
                </a:solidFill>
                <a:latin typeface="Arial" charset="0"/>
              </a:defRPr>
            </a:lvl6pPr>
            <a:lvl7pPr marL="2971800" indent="-228600" algn="r" eaLnBrk="0" fontAlgn="base" hangingPunct="0">
              <a:spcBef>
                <a:spcPct val="0"/>
              </a:spcBef>
              <a:spcAft>
                <a:spcPct val="0"/>
              </a:spcAft>
              <a:defRPr>
                <a:solidFill>
                  <a:schemeClr val="tx1"/>
                </a:solidFill>
                <a:latin typeface="Arial" charset="0"/>
              </a:defRPr>
            </a:lvl7pPr>
            <a:lvl8pPr marL="3429000" indent="-228600" algn="r" eaLnBrk="0" fontAlgn="base" hangingPunct="0">
              <a:spcBef>
                <a:spcPct val="0"/>
              </a:spcBef>
              <a:spcAft>
                <a:spcPct val="0"/>
              </a:spcAft>
              <a:defRPr>
                <a:solidFill>
                  <a:schemeClr val="tx1"/>
                </a:solidFill>
                <a:latin typeface="Arial" charset="0"/>
              </a:defRPr>
            </a:lvl8pPr>
            <a:lvl9pPr marL="3886200" indent="-228600" algn="r" eaLnBrk="0" fontAlgn="base" hangingPunct="0">
              <a:spcBef>
                <a:spcPct val="0"/>
              </a:spcBef>
              <a:spcAft>
                <a:spcPct val="0"/>
              </a:spcAft>
              <a:defRPr>
                <a:solidFill>
                  <a:schemeClr val="tx1"/>
                </a:solidFill>
                <a:latin typeface="Arial" charset="0"/>
              </a:defRPr>
            </a:lvl9pPr>
          </a:lstStyle>
          <a:p>
            <a:pPr algn="r" eaLnBrk="1" hangingPunct="1"/>
            <a:r>
              <a:rPr lang="fr-BE" altLang="en-US" b="1" dirty="0" err="1">
                <a:solidFill>
                  <a:srgbClr val="0F5494"/>
                </a:solidFill>
                <a:latin typeface="Verdana" pitchFamily="34" charset="0"/>
                <a:cs typeface="Arial" charset="0"/>
              </a:rPr>
              <a:t>Why</a:t>
            </a:r>
            <a:r>
              <a:rPr lang="fr-BE" altLang="en-US" b="1" dirty="0">
                <a:solidFill>
                  <a:srgbClr val="0F5494"/>
                </a:solidFill>
                <a:latin typeface="Verdana" pitchFamily="34" charset="0"/>
                <a:cs typeface="Arial" charset="0"/>
              </a:rPr>
              <a:t> </a:t>
            </a:r>
            <a:r>
              <a:rPr lang="fr-BE" altLang="en-US" b="1" dirty="0" smtClean="0">
                <a:solidFill>
                  <a:srgbClr val="0F5494"/>
                </a:solidFill>
                <a:latin typeface="Verdana" pitchFamily="34" charset="0"/>
                <a:cs typeface="Arial" charset="0"/>
              </a:rPr>
              <a:t>change </a:t>
            </a:r>
            <a:r>
              <a:rPr lang="fr-BE" altLang="en-US" b="1" dirty="0">
                <a:solidFill>
                  <a:srgbClr val="0F5494"/>
                </a:solidFill>
                <a:latin typeface="Verdana" pitchFamily="34" charset="0"/>
                <a:cs typeface="Arial" charset="0"/>
              </a:rPr>
              <a:t>?</a:t>
            </a:r>
            <a:endParaRPr lang="en-US" altLang="en-US" dirty="0">
              <a:solidFill>
                <a:srgbClr val="0F5494"/>
              </a:solidFill>
              <a:latin typeface="Verdana" pitchFamily="34" charset="0"/>
              <a:cs typeface="Arial" charset="0"/>
            </a:endParaRPr>
          </a:p>
          <a:p>
            <a:pPr algn="l" eaLnBrk="1" hangingPunct="1"/>
            <a:endParaRPr lang="en-US" altLang="en-US" sz="1400" dirty="0">
              <a:solidFill>
                <a:srgbClr val="0F5494"/>
              </a:solidFill>
              <a:latin typeface="Verdana" pitchFamily="34" charset="0"/>
              <a:cs typeface="Arial" charset="0"/>
            </a:endParaRPr>
          </a:p>
        </p:txBody>
      </p:sp>
      <p:sp>
        <p:nvSpPr>
          <p:cNvPr id="4101" name="TextBox 1"/>
          <p:cNvSpPr txBox="1">
            <a:spLocks noChangeArrowheads="1"/>
          </p:cNvSpPr>
          <p:nvPr/>
        </p:nvSpPr>
        <p:spPr bwMode="auto">
          <a:xfrm>
            <a:off x="7570689" y="6541343"/>
            <a:ext cx="1103313"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r" eaLnBrk="0" fontAlgn="base" hangingPunct="0">
              <a:spcBef>
                <a:spcPct val="0"/>
              </a:spcBef>
              <a:spcAft>
                <a:spcPct val="0"/>
              </a:spcAft>
              <a:defRPr>
                <a:solidFill>
                  <a:schemeClr val="tx1"/>
                </a:solidFill>
                <a:latin typeface="Arial" charset="0"/>
              </a:defRPr>
            </a:lvl6pPr>
            <a:lvl7pPr marL="2971800" indent="-228600" algn="r" eaLnBrk="0" fontAlgn="base" hangingPunct="0">
              <a:spcBef>
                <a:spcPct val="0"/>
              </a:spcBef>
              <a:spcAft>
                <a:spcPct val="0"/>
              </a:spcAft>
              <a:defRPr>
                <a:solidFill>
                  <a:schemeClr val="tx1"/>
                </a:solidFill>
                <a:latin typeface="Arial" charset="0"/>
              </a:defRPr>
            </a:lvl7pPr>
            <a:lvl8pPr marL="3429000" indent="-228600" algn="r" eaLnBrk="0" fontAlgn="base" hangingPunct="0">
              <a:spcBef>
                <a:spcPct val="0"/>
              </a:spcBef>
              <a:spcAft>
                <a:spcPct val="0"/>
              </a:spcAft>
              <a:defRPr>
                <a:solidFill>
                  <a:schemeClr val="tx1"/>
                </a:solidFill>
                <a:latin typeface="Arial" charset="0"/>
              </a:defRPr>
            </a:lvl8pPr>
            <a:lvl9pPr marL="3886200" indent="-228600" algn="r" eaLnBrk="0" fontAlgn="base" hangingPunct="0">
              <a:spcBef>
                <a:spcPct val="0"/>
              </a:spcBef>
              <a:spcAft>
                <a:spcPct val="0"/>
              </a:spcAft>
              <a:defRPr>
                <a:solidFill>
                  <a:schemeClr val="tx1"/>
                </a:solidFill>
                <a:latin typeface="Arial" charset="0"/>
              </a:defRPr>
            </a:lvl9pPr>
          </a:lstStyle>
          <a:p>
            <a:pPr eaLnBrk="1" hangingPunct="1"/>
            <a:r>
              <a:rPr lang="fr-BE" altLang="en-US" sz="700" b="1"/>
              <a:t>SDMX Glossary 2015</a:t>
            </a:r>
            <a:endParaRPr lang="en-GB" altLang="en-US" sz="700" b="1"/>
          </a:p>
        </p:txBody>
      </p:sp>
      <p:sp>
        <p:nvSpPr>
          <p:cNvPr id="4105" name="TextBox 6"/>
          <p:cNvSpPr txBox="1">
            <a:spLocks noChangeArrowheads="1"/>
          </p:cNvSpPr>
          <p:nvPr/>
        </p:nvSpPr>
        <p:spPr bwMode="auto">
          <a:xfrm>
            <a:off x="2195736" y="815012"/>
            <a:ext cx="5832475" cy="4524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r" eaLnBrk="0" fontAlgn="base" hangingPunct="0">
              <a:spcBef>
                <a:spcPct val="0"/>
              </a:spcBef>
              <a:spcAft>
                <a:spcPct val="0"/>
              </a:spcAft>
              <a:defRPr>
                <a:solidFill>
                  <a:schemeClr val="tx1"/>
                </a:solidFill>
                <a:latin typeface="Arial" charset="0"/>
              </a:defRPr>
            </a:lvl6pPr>
            <a:lvl7pPr marL="2971800" indent="-228600" algn="r" eaLnBrk="0" fontAlgn="base" hangingPunct="0">
              <a:spcBef>
                <a:spcPct val="0"/>
              </a:spcBef>
              <a:spcAft>
                <a:spcPct val="0"/>
              </a:spcAft>
              <a:defRPr>
                <a:solidFill>
                  <a:schemeClr val="tx1"/>
                </a:solidFill>
                <a:latin typeface="Arial" charset="0"/>
              </a:defRPr>
            </a:lvl7pPr>
            <a:lvl8pPr marL="3429000" indent="-228600" algn="r" eaLnBrk="0" fontAlgn="base" hangingPunct="0">
              <a:spcBef>
                <a:spcPct val="0"/>
              </a:spcBef>
              <a:spcAft>
                <a:spcPct val="0"/>
              </a:spcAft>
              <a:defRPr>
                <a:solidFill>
                  <a:schemeClr val="tx1"/>
                </a:solidFill>
                <a:latin typeface="Arial" charset="0"/>
              </a:defRPr>
            </a:lvl8pPr>
            <a:lvl9pPr marL="3886200" indent="-228600" algn="r" eaLnBrk="0" fontAlgn="base" hangingPunct="0">
              <a:spcBef>
                <a:spcPct val="0"/>
              </a:spcBef>
              <a:spcAft>
                <a:spcPct val="0"/>
              </a:spcAft>
              <a:defRPr>
                <a:solidFill>
                  <a:schemeClr val="tx1"/>
                </a:solidFill>
                <a:latin typeface="Arial" charset="0"/>
              </a:defRPr>
            </a:lvl9pPr>
          </a:lstStyle>
          <a:p>
            <a:pPr algn="l" eaLnBrk="1" hangingPunct="1">
              <a:buFont typeface="Arial" charset="0"/>
              <a:buChar char="•"/>
            </a:pPr>
            <a:r>
              <a:rPr lang="en-GB" altLang="en-US" sz="2400" dirty="0" smtClean="0">
                <a:solidFill>
                  <a:srgbClr val="0070C0"/>
                </a:solidFill>
                <a:latin typeface="+mn-lt"/>
              </a:rPr>
              <a:t>New </a:t>
            </a:r>
            <a:r>
              <a:rPr lang="en-GB" altLang="en-US" sz="2400" b="1" dirty="0">
                <a:solidFill>
                  <a:srgbClr val="0070C0"/>
                </a:solidFill>
                <a:latin typeface="+mn-lt"/>
              </a:rPr>
              <a:t>SDMX methodological material </a:t>
            </a:r>
            <a:r>
              <a:rPr lang="en-GB" altLang="en-US" sz="2400" dirty="0">
                <a:solidFill>
                  <a:srgbClr val="0070C0"/>
                </a:solidFill>
                <a:latin typeface="+mn-lt"/>
              </a:rPr>
              <a:t>has been made available since </a:t>
            </a:r>
            <a:r>
              <a:rPr lang="en-GB" altLang="en-US" sz="2400" dirty="0" smtClean="0">
                <a:solidFill>
                  <a:srgbClr val="0070C0"/>
                </a:solidFill>
                <a:latin typeface="+mn-lt"/>
              </a:rPr>
              <a:t>2009 -&gt; revision needed</a:t>
            </a:r>
            <a:endParaRPr lang="en-GB" altLang="en-US" sz="2400" dirty="0">
              <a:solidFill>
                <a:srgbClr val="0070C0"/>
              </a:solidFill>
              <a:latin typeface="+mn-lt"/>
            </a:endParaRPr>
          </a:p>
          <a:p>
            <a:pPr algn="l" eaLnBrk="1" hangingPunct="1">
              <a:buFont typeface="Arial" charset="0"/>
              <a:buChar char="•"/>
            </a:pPr>
            <a:endParaRPr lang="fr-BE" altLang="en-US" sz="2400" dirty="0">
              <a:solidFill>
                <a:srgbClr val="0070C0"/>
              </a:solidFill>
              <a:latin typeface="+mn-lt"/>
            </a:endParaRPr>
          </a:p>
          <a:p>
            <a:pPr algn="l" eaLnBrk="1" hangingPunct="1">
              <a:buFont typeface="Arial" charset="0"/>
              <a:buChar char="•"/>
            </a:pPr>
            <a:r>
              <a:rPr lang="fr-BE" altLang="en-US" sz="2400" dirty="0">
                <a:solidFill>
                  <a:srgbClr val="0070C0"/>
                </a:solidFill>
                <a:latin typeface="+mn-lt"/>
              </a:rPr>
              <a:t>Clarifications, corrections, </a:t>
            </a:r>
            <a:r>
              <a:rPr lang="fr-BE" altLang="en-US" sz="2400" dirty="0" err="1" smtClean="0">
                <a:solidFill>
                  <a:srgbClr val="0070C0"/>
                </a:solidFill>
                <a:latin typeface="+mn-lt"/>
              </a:rPr>
              <a:t>improvements</a:t>
            </a:r>
            <a:r>
              <a:rPr lang="fr-BE" altLang="en-US" sz="2400" dirty="0" smtClean="0">
                <a:solidFill>
                  <a:srgbClr val="0070C0"/>
                </a:solidFill>
                <a:latin typeface="+mn-lt"/>
              </a:rPr>
              <a:t>, harmonisation</a:t>
            </a:r>
          </a:p>
          <a:p>
            <a:pPr algn="l" eaLnBrk="1" hangingPunct="1">
              <a:buFont typeface="Arial" charset="0"/>
              <a:buChar char="•"/>
            </a:pPr>
            <a:endParaRPr lang="en-GB" altLang="en-US" sz="2400" dirty="0" smtClean="0">
              <a:solidFill>
                <a:srgbClr val="0070C0"/>
              </a:solidFill>
              <a:latin typeface="+mn-lt"/>
            </a:endParaRPr>
          </a:p>
          <a:p>
            <a:pPr algn="l" eaLnBrk="1" hangingPunct="1">
              <a:buFont typeface="Arial" charset="0"/>
              <a:buChar char="•"/>
            </a:pPr>
            <a:r>
              <a:rPr lang="en-GB" altLang="en-US" sz="2400" dirty="0" smtClean="0">
                <a:solidFill>
                  <a:srgbClr val="0070C0"/>
                </a:solidFill>
                <a:latin typeface="+mn-lt"/>
              </a:rPr>
              <a:t>Relevant </a:t>
            </a:r>
            <a:r>
              <a:rPr lang="en-GB" altLang="en-US" sz="2400" b="1" dirty="0" smtClean="0">
                <a:solidFill>
                  <a:srgbClr val="0070C0"/>
                </a:solidFill>
                <a:latin typeface="+mn-lt"/>
              </a:rPr>
              <a:t>governance and ownership </a:t>
            </a:r>
            <a:r>
              <a:rPr lang="en-GB" altLang="en-US" sz="2400" dirty="0" smtClean="0">
                <a:solidFill>
                  <a:srgbClr val="0070C0"/>
                </a:solidFill>
                <a:latin typeface="+mn-lt"/>
              </a:rPr>
              <a:t>in place for future revisions</a:t>
            </a:r>
          </a:p>
          <a:p>
            <a:pPr lvl="1" algn="l" eaLnBrk="1" hangingPunct="1">
              <a:buFont typeface="Arial" charset="0"/>
              <a:buChar char="•"/>
            </a:pPr>
            <a:r>
              <a:rPr lang="en-GB" altLang="en-US" sz="2400" dirty="0" smtClean="0">
                <a:solidFill>
                  <a:srgbClr val="0070C0"/>
                </a:solidFill>
                <a:latin typeface="+mn-lt"/>
              </a:rPr>
              <a:t>Relevant SDMX SWG ownership</a:t>
            </a:r>
          </a:p>
          <a:p>
            <a:pPr lvl="1" algn="l" eaLnBrk="1" hangingPunct="1">
              <a:buFont typeface="Arial" charset="0"/>
              <a:buChar char="•"/>
            </a:pPr>
            <a:r>
              <a:rPr lang="en-GB" altLang="en-US" sz="2400" dirty="0" smtClean="0">
                <a:solidFill>
                  <a:srgbClr val="0070C0"/>
                </a:solidFill>
                <a:latin typeface="+mn-lt"/>
              </a:rPr>
              <a:t>Possible governance and revision charter</a:t>
            </a:r>
            <a:endParaRPr lang="en-GB" altLang="en-US" sz="2400" dirty="0">
              <a:solidFill>
                <a:srgbClr val="0070C0"/>
              </a:solidFill>
              <a:latin typeface="+mn-lt"/>
            </a:endParaRPr>
          </a:p>
        </p:txBody>
      </p:sp>
      <p:sp>
        <p:nvSpPr>
          <p:cNvPr id="9" name="Freeform 8"/>
          <p:cNvSpPr/>
          <p:nvPr/>
        </p:nvSpPr>
        <p:spPr>
          <a:xfrm>
            <a:off x="107950" y="2540000"/>
            <a:ext cx="7272362" cy="3753435"/>
          </a:xfrm>
          <a:custGeom>
            <a:avLst/>
            <a:gdLst>
              <a:gd name="connsiteX0" fmla="*/ 226203 w 7084203"/>
              <a:gd name="connsiteY0" fmla="*/ 0 h 3331179"/>
              <a:gd name="connsiteX1" fmla="*/ 845328 w 7084203"/>
              <a:gd name="connsiteY1" fmla="*/ 3143250 h 3331179"/>
              <a:gd name="connsiteX2" fmla="*/ 7084203 w 7084203"/>
              <a:gd name="connsiteY2" fmla="*/ 2990850 h 3331179"/>
              <a:gd name="connsiteX3" fmla="*/ 7084203 w 7084203"/>
              <a:gd name="connsiteY3" fmla="*/ 2990850 h 3331179"/>
            </a:gdLst>
            <a:ahLst/>
            <a:cxnLst>
              <a:cxn ang="0">
                <a:pos x="connsiteX0" y="connsiteY0"/>
              </a:cxn>
              <a:cxn ang="0">
                <a:pos x="connsiteX1" y="connsiteY1"/>
              </a:cxn>
              <a:cxn ang="0">
                <a:pos x="connsiteX2" y="connsiteY2"/>
              </a:cxn>
              <a:cxn ang="0">
                <a:pos x="connsiteX3" y="connsiteY3"/>
              </a:cxn>
            </a:cxnLst>
            <a:rect l="l" t="t" r="r" b="b"/>
            <a:pathLst>
              <a:path w="7084203" h="3331179">
                <a:moveTo>
                  <a:pt x="226203" y="0"/>
                </a:moveTo>
                <a:cubicBezTo>
                  <a:pt x="-35735" y="1322387"/>
                  <a:pt x="-297672" y="2644775"/>
                  <a:pt x="845328" y="3143250"/>
                </a:cubicBezTo>
                <a:cubicBezTo>
                  <a:pt x="1988328" y="3641725"/>
                  <a:pt x="7084203" y="2990850"/>
                  <a:pt x="7084203" y="2990850"/>
                </a:cubicBezTo>
                <a:lnTo>
                  <a:pt x="7084203" y="2990850"/>
                </a:lnTo>
              </a:path>
            </a:pathLst>
          </a:custGeom>
          <a:ln>
            <a:solidFill>
              <a:schemeClr val="accent1">
                <a:lumMod val="25000"/>
              </a:schemeClr>
            </a:solidFill>
          </a:ln>
          <a:scene3d>
            <a:camera prst="orthographicFront"/>
            <a:lightRig rig="threePt" dir="t"/>
          </a:scene3d>
          <a:sp3d>
            <a:bevelT w="152400" h="50800" prst="softRound"/>
          </a:sp3d>
        </p:spPr>
        <p:style>
          <a:lnRef idx="3">
            <a:schemeClr val="accent6"/>
          </a:lnRef>
          <a:fillRef idx="0">
            <a:schemeClr val="accent6"/>
          </a:fillRef>
          <a:effectRef idx="2">
            <a:schemeClr val="accent6"/>
          </a:effectRef>
          <a:fontRef idx="minor">
            <a:schemeClr val="tx1"/>
          </a:fontRef>
        </p:style>
        <p:txBody>
          <a:bodyPr anchor="ctr"/>
          <a:lstStyle/>
          <a:p>
            <a:pPr algn="ctr">
              <a:defRPr/>
            </a:pPr>
            <a:endParaRPr lang="en-GB" b="1" spc="30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endParaRPr>
          </a:p>
        </p:txBody>
      </p:sp>
      <p:pic>
        <p:nvPicPr>
          <p:cNvPr id="4099" name="Picture 4" descr="R:\B5_SHARED_DISK\RAMON\Production\Modernization Committee on Standards\May 2015 Geneva Workshop\beautiful_book.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173341" y="5079255"/>
            <a:ext cx="1935163" cy="146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4462" y="908720"/>
            <a:ext cx="1908175" cy="16254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662693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105">
                                            <p:txEl>
                                              <p:pRg st="0" end="0"/>
                                            </p:txEl>
                                          </p:spTgt>
                                        </p:tgtEl>
                                        <p:attrNameLst>
                                          <p:attrName>style.visibility</p:attrName>
                                        </p:attrNameLst>
                                      </p:cBhvr>
                                      <p:to>
                                        <p:strVal val="visible"/>
                                      </p:to>
                                    </p:set>
                                    <p:animEffect transition="in" filter="fade">
                                      <p:cBhvr>
                                        <p:cTn id="7" dur="500"/>
                                        <p:tgtEl>
                                          <p:spTgt spid="410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105">
                                            <p:txEl>
                                              <p:pRg st="2" end="2"/>
                                            </p:txEl>
                                          </p:spTgt>
                                        </p:tgtEl>
                                        <p:attrNameLst>
                                          <p:attrName>style.visibility</p:attrName>
                                        </p:attrNameLst>
                                      </p:cBhvr>
                                      <p:to>
                                        <p:strVal val="visible"/>
                                      </p:to>
                                    </p:set>
                                    <p:animEffect transition="in" filter="fade">
                                      <p:cBhvr>
                                        <p:cTn id="12" dur="500"/>
                                        <p:tgtEl>
                                          <p:spTgt spid="4105">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105">
                                            <p:txEl>
                                              <p:pRg st="4" end="4"/>
                                            </p:txEl>
                                          </p:spTgt>
                                        </p:tgtEl>
                                        <p:attrNameLst>
                                          <p:attrName>style.visibility</p:attrName>
                                        </p:attrNameLst>
                                      </p:cBhvr>
                                      <p:to>
                                        <p:strVal val="visible"/>
                                      </p:to>
                                    </p:set>
                                    <p:animEffect transition="in" filter="fade">
                                      <p:cBhvr>
                                        <p:cTn id="17" dur="500"/>
                                        <p:tgtEl>
                                          <p:spTgt spid="4105">
                                            <p:txEl>
                                              <p:pRg st="4" end="4"/>
                                            </p:txEl>
                                          </p:spTgt>
                                        </p:tgtEl>
                                      </p:cBhvr>
                                    </p:animEffect>
                                  </p:childTnLst>
                                </p:cTn>
                              </p:par>
                              <p:par>
                                <p:cTn id="18" presetID="10" presetClass="entr" presetSubtype="0" fill="hold" nodeType="withEffect">
                                  <p:stCondLst>
                                    <p:cond delay="0"/>
                                  </p:stCondLst>
                                  <p:childTnLst>
                                    <p:set>
                                      <p:cBhvr>
                                        <p:cTn id="19" dur="1" fill="hold">
                                          <p:stCondLst>
                                            <p:cond delay="0"/>
                                          </p:stCondLst>
                                        </p:cTn>
                                        <p:tgtEl>
                                          <p:spTgt spid="4105">
                                            <p:txEl>
                                              <p:pRg st="5" end="5"/>
                                            </p:txEl>
                                          </p:spTgt>
                                        </p:tgtEl>
                                        <p:attrNameLst>
                                          <p:attrName>style.visibility</p:attrName>
                                        </p:attrNameLst>
                                      </p:cBhvr>
                                      <p:to>
                                        <p:strVal val="visible"/>
                                      </p:to>
                                    </p:set>
                                    <p:animEffect transition="in" filter="fade">
                                      <p:cBhvr>
                                        <p:cTn id="20" dur="500"/>
                                        <p:tgtEl>
                                          <p:spTgt spid="4105">
                                            <p:txEl>
                                              <p:pRg st="5" end="5"/>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4105">
                                            <p:txEl>
                                              <p:pRg st="6" end="6"/>
                                            </p:txEl>
                                          </p:spTgt>
                                        </p:tgtEl>
                                        <p:attrNameLst>
                                          <p:attrName>style.visibility</p:attrName>
                                        </p:attrNameLst>
                                      </p:cBhvr>
                                      <p:to>
                                        <p:strVal val="visible"/>
                                      </p:to>
                                    </p:set>
                                    <p:animEffect transition="in" filter="fade">
                                      <p:cBhvr>
                                        <p:cTn id="25" dur="500"/>
                                        <p:tgtEl>
                                          <p:spTgt spid="4105">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extBox 6"/>
          <p:cNvSpPr txBox="1">
            <a:spLocks noChangeArrowheads="1"/>
          </p:cNvSpPr>
          <p:nvPr/>
        </p:nvSpPr>
        <p:spPr bwMode="auto">
          <a:xfrm>
            <a:off x="6443663" y="279400"/>
            <a:ext cx="244792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r" eaLnBrk="0" fontAlgn="base" hangingPunct="0">
              <a:spcBef>
                <a:spcPct val="0"/>
              </a:spcBef>
              <a:spcAft>
                <a:spcPct val="0"/>
              </a:spcAft>
              <a:defRPr>
                <a:solidFill>
                  <a:schemeClr val="tx1"/>
                </a:solidFill>
                <a:latin typeface="Arial" charset="0"/>
              </a:defRPr>
            </a:lvl6pPr>
            <a:lvl7pPr marL="2971800" indent="-228600" algn="r" eaLnBrk="0" fontAlgn="base" hangingPunct="0">
              <a:spcBef>
                <a:spcPct val="0"/>
              </a:spcBef>
              <a:spcAft>
                <a:spcPct val="0"/>
              </a:spcAft>
              <a:defRPr>
                <a:solidFill>
                  <a:schemeClr val="tx1"/>
                </a:solidFill>
                <a:latin typeface="Arial" charset="0"/>
              </a:defRPr>
            </a:lvl7pPr>
            <a:lvl8pPr marL="3429000" indent="-228600" algn="r" eaLnBrk="0" fontAlgn="base" hangingPunct="0">
              <a:spcBef>
                <a:spcPct val="0"/>
              </a:spcBef>
              <a:spcAft>
                <a:spcPct val="0"/>
              </a:spcAft>
              <a:defRPr>
                <a:solidFill>
                  <a:schemeClr val="tx1"/>
                </a:solidFill>
                <a:latin typeface="Arial" charset="0"/>
              </a:defRPr>
            </a:lvl8pPr>
            <a:lvl9pPr marL="3886200" indent="-228600" algn="r" eaLnBrk="0" fontAlgn="base" hangingPunct="0">
              <a:spcBef>
                <a:spcPct val="0"/>
              </a:spcBef>
              <a:spcAft>
                <a:spcPct val="0"/>
              </a:spcAft>
              <a:defRPr>
                <a:solidFill>
                  <a:schemeClr val="tx1"/>
                </a:solidFill>
                <a:latin typeface="Arial" charset="0"/>
              </a:defRPr>
            </a:lvl9pPr>
          </a:lstStyle>
          <a:p>
            <a:pPr algn="r" eaLnBrk="1" hangingPunct="1"/>
            <a:r>
              <a:rPr lang="fr-BE" altLang="en-US" b="1" dirty="0" err="1">
                <a:solidFill>
                  <a:srgbClr val="0F5494"/>
                </a:solidFill>
                <a:latin typeface="Verdana" pitchFamily="34" charset="0"/>
                <a:cs typeface="Arial" charset="0"/>
              </a:rPr>
              <a:t>Why</a:t>
            </a:r>
            <a:r>
              <a:rPr lang="fr-BE" altLang="en-US" b="1" dirty="0">
                <a:solidFill>
                  <a:srgbClr val="0F5494"/>
                </a:solidFill>
                <a:latin typeface="Verdana" pitchFamily="34" charset="0"/>
                <a:cs typeface="Arial" charset="0"/>
              </a:rPr>
              <a:t> </a:t>
            </a:r>
            <a:r>
              <a:rPr lang="fr-BE" altLang="en-US" b="1" dirty="0" smtClean="0">
                <a:solidFill>
                  <a:srgbClr val="0F5494"/>
                </a:solidFill>
                <a:latin typeface="Verdana" pitchFamily="34" charset="0"/>
                <a:cs typeface="Arial" charset="0"/>
              </a:rPr>
              <a:t>change </a:t>
            </a:r>
            <a:r>
              <a:rPr lang="fr-BE" altLang="en-US" b="1" dirty="0">
                <a:solidFill>
                  <a:srgbClr val="0F5494"/>
                </a:solidFill>
                <a:latin typeface="Verdana" pitchFamily="34" charset="0"/>
                <a:cs typeface="Arial" charset="0"/>
              </a:rPr>
              <a:t>?</a:t>
            </a:r>
            <a:endParaRPr lang="en-US" altLang="en-US" dirty="0">
              <a:solidFill>
                <a:srgbClr val="0F5494"/>
              </a:solidFill>
              <a:latin typeface="Verdana" pitchFamily="34" charset="0"/>
              <a:cs typeface="Arial" charset="0"/>
            </a:endParaRPr>
          </a:p>
          <a:p>
            <a:pPr algn="l" eaLnBrk="1" hangingPunct="1"/>
            <a:endParaRPr lang="en-US" altLang="en-US" sz="1400" dirty="0">
              <a:solidFill>
                <a:srgbClr val="0F5494"/>
              </a:solidFill>
              <a:latin typeface="Verdana" pitchFamily="34" charset="0"/>
              <a:cs typeface="Arial" charset="0"/>
            </a:endParaRPr>
          </a:p>
        </p:txBody>
      </p:sp>
      <p:sp>
        <p:nvSpPr>
          <p:cNvPr id="4101" name="TextBox 1"/>
          <p:cNvSpPr txBox="1">
            <a:spLocks noChangeArrowheads="1"/>
          </p:cNvSpPr>
          <p:nvPr/>
        </p:nvSpPr>
        <p:spPr bwMode="auto">
          <a:xfrm>
            <a:off x="7570689" y="6541343"/>
            <a:ext cx="1103313"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r" eaLnBrk="0" fontAlgn="base" hangingPunct="0">
              <a:spcBef>
                <a:spcPct val="0"/>
              </a:spcBef>
              <a:spcAft>
                <a:spcPct val="0"/>
              </a:spcAft>
              <a:defRPr>
                <a:solidFill>
                  <a:schemeClr val="tx1"/>
                </a:solidFill>
                <a:latin typeface="Arial" charset="0"/>
              </a:defRPr>
            </a:lvl6pPr>
            <a:lvl7pPr marL="2971800" indent="-228600" algn="r" eaLnBrk="0" fontAlgn="base" hangingPunct="0">
              <a:spcBef>
                <a:spcPct val="0"/>
              </a:spcBef>
              <a:spcAft>
                <a:spcPct val="0"/>
              </a:spcAft>
              <a:defRPr>
                <a:solidFill>
                  <a:schemeClr val="tx1"/>
                </a:solidFill>
                <a:latin typeface="Arial" charset="0"/>
              </a:defRPr>
            </a:lvl7pPr>
            <a:lvl8pPr marL="3429000" indent="-228600" algn="r" eaLnBrk="0" fontAlgn="base" hangingPunct="0">
              <a:spcBef>
                <a:spcPct val="0"/>
              </a:spcBef>
              <a:spcAft>
                <a:spcPct val="0"/>
              </a:spcAft>
              <a:defRPr>
                <a:solidFill>
                  <a:schemeClr val="tx1"/>
                </a:solidFill>
                <a:latin typeface="Arial" charset="0"/>
              </a:defRPr>
            </a:lvl8pPr>
            <a:lvl9pPr marL="3886200" indent="-228600" algn="r" eaLnBrk="0" fontAlgn="base" hangingPunct="0">
              <a:spcBef>
                <a:spcPct val="0"/>
              </a:spcBef>
              <a:spcAft>
                <a:spcPct val="0"/>
              </a:spcAft>
              <a:defRPr>
                <a:solidFill>
                  <a:schemeClr val="tx1"/>
                </a:solidFill>
                <a:latin typeface="Arial" charset="0"/>
              </a:defRPr>
            </a:lvl9pPr>
          </a:lstStyle>
          <a:p>
            <a:pPr eaLnBrk="1" hangingPunct="1"/>
            <a:r>
              <a:rPr lang="fr-BE" altLang="en-US" sz="700" b="1"/>
              <a:t>SDMX Glossary 2015</a:t>
            </a:r>
            <a:endParaRPr lang="en-GB" altLang="en-US" sz="700" b="1"/>
          </a:p>
        </p:txBody>
      </p:sp>
      <p:sp>
        <p:nvSpPr>
          <p:cNvPr id="8" name="Freeform 7"/>
          <p:cNvSpPr/>
          <p:nvPr/>
        </p:nvSpPr>
        <p:spPr>
          <a:xfrm>
            <a:off x="107950" y="2540000"/>
            <a:ext cx="7272362" cy="3753435"/>
          </a:xfrm>
          <a:custGeom>
            <a:avLst/>
            <a:gdLst>
              <a:gd name="connsiteX0" fmla="*/ 226203 w 7084203"/>
              <a:gd name="connsiteY0" fmla="*/ 0 h 3331179"/>
              <a:gd name="connsiteX1" fmla="*/ 845328 w 7084203"/>
              <a:gd name="connsiteY1" fmla="*/ 3143250 h 3331179"/>
              <a:gd name="connsiteX2" fmla="*/ 7084203 w 7084203"/>
              <a:gd name="connsiteY2" fmla="*/ 2990850 h 3331179"/>
              <a:gd name="connsiteX3" fmla="*/ 7084203 w 7084203"/>
              <a:gd name="connsiteY3" fmla="*/ 2990850 h 3331179"/>
            </a:gdLst>
            <a:ahLst/>
            <a:cxnLst>
              <a:cxn ang="0">
                <a:pos x="connsiteX0" y="connsiteY0"/>
              </a:cxn>
              <a:cxn ang="0">
                <a:pos x="connsiteX1" y="connsiteY1"/>
              </a:cxn>
              <a:cxn ang="0">
                <a:pos x="connsiteX2" y="connsiteY2"/>
              </a:cxn>
              <a:cxn ang="0">
                <a:pos x="connsiteX3" y="connsiteY3"/>
              </a:cxn>
            </a:cxnLst>
            <a:rect l="l" t="t" r="r" b="b"/>
            <a:pathLst>
              <a:path w="7084203" h="3331179">
                <a:moveTo>
                  <a:pt x="226203" y="0"/>
                </a:moveTo>
                <a:cubicBezTo>
                  <a:pt x="-35735" y="1322387"/>
                  <a:pt x="-297672" y="2644775"/>
                  <a:pt x="845328" y="3143250"/>
                </a:cubicBezTo>
                <a:cubicBezTo>
                  <a:pt x="1988328" y="3641725"/>
                  <a:pt x="7084203" y="2990850"/>
                  <a:pt x="7084203" y="2990850"/>
                </a:cubicBezTo>
                <a:lnTo>
                  <a:pt x="7084203" y="2990850"/>
                </a:lnTo>
              </a:path>
            </a:pathLst>
          </a:custGeom>
          <a:ln>
            <a:solidFill>
              <a:schemeClr val="accent1">
                <a:lumMod val="25000"/>
              </a:schemeClr>
            </a:solidFill>
          </a:ln>
          <a:scene3d>
            <a:camera prst="orthographicFront"/>
            <a:lightRig rig="threePt" dir="t"/>
          </a:scene3d>
          <a:sp3d>
            <a:bevelT w="152400" h="50800" prst="softRound"/>
          </a:sp3d>
        </p:spPr>
        <p:style>
          <a:lnRef idx="3">
            <a:schemeClr val="accent6"/>
          </a:lnRef>
          <a:fillRef idx="0">
            <a:schemeClr val="accent6"/>
          </a:fillRef>
          <a:effectRef idx="2">
            <a:schemeClr val="accent6"/>
          </a:effectRef>
          <a:fontRef idx="minor">
            <a:schemeClr val="tx1"/>
          </a:fontRef>
        </p:style>
        <p:txBody>
          <a:bodyPr anchor="ctr"/>
          <a:lstStyle/>
          <a:p>
            <a:pPr algn="ctr">
              <a:defRPr/>
            </a:pPr>
            <a:endParaRPr lang="en-GB" b="1" spc="30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endParaRPr>
          </a:p>
        </p:txBody>
      </p:sp>
      <p:sp>
        <p:nvSpPr>
          <p:cNvPr id="4105" name="TextBox 6"/>
          <p:cNvSpPr txBox="1">
            <a:spLocks noChangeArrowheads="1"/>
          </p:cNvSpPr>
          <p:nvPr/>
        </p:nvSpPr>
        <p:spPr bwMode="auto">
          <a:xfrm>
            <a:off x="2052638" y="815012"/>
            <a:ext cx="6088284" cy="51706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85750" indent="-285750"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r" eaLnBrk="0" fontAlgn="base" hangingPunct="0">
              <a:spcBef>
                <a:spcPct val="0"/>
              </a:spcBef>
              <a:spcAft>
                <a:spcPct val="0"/>
              </a:spcAft>
              <a:defRPr>
                <a:solidFill>
                  <a:schemeClr val="tx1"/>
                </a:solidFill>
                <a:latin typeface="Arial" charset="0"/>
              </a:defRPr>
            </a:lvl6pPr>
            <a:lvl7pPr marL="2971800" indent="-228600" algn="r" eaLnBrk="0" fontAlgn="base" hangingPunct="0">
              <a:spcBef>
                <a:spcPct val="0"/>
              </a:spcBef>
              <a:spcAft>
                <a:spcPct val="0"/>
              </a:spcAft>
              <a:defRPr>
                <a:solidFill>
                  <a:schemeClr val="tx1"/>
                </a:solidFill>
                <a:latin typeface="Arial" charset="0"/>
              </a:defRPr>
            </a:lvl7pPr>
            <a:lvl8pPr marL="3429000" indent="-228600" algn="r" eaLnBrk="0" fontAlgn="base" hangingPunct="0">
              <a:spcBef>
                <a:spcPct val="0"/>
              </a:spcBef>
              <a:spcAft>
                <a:spcPct val="0"/>
              </a:spcAft>
              <a:defRPr>
                <a:solidFill>
                  <a:schemeClr val="tx1"/>
                </a:solidFill>
                <a:latin typeface="Arial" charset="0"/>
              </a:defRPr>
            </a:lvl8pPr>
            <a:lvl9pPr marL="3886200" indent="-228600" algn="r" eaLnBrk="0" fontAlgn="base" hangingPunct="0">
              <a:spcBef>
                <a:spcPct val="0"/>
              </a:spcBef>
              <a:spcAft>
                <a:spcPct val="0"/>
              </a:spcAft>
              <a:defRPr>
                <a:solidFill>
                  <a:schemeClr val="tx1"/>
                </a:solidFill>
                <a:latin typeface="Arial" charset="0"/>
              </a:defRPr>
            </a:lvl9pPr>
          </a:lstStyle>
          <a:p>
            <a:pPr algn="l" eaLnBrk="1" hangingPunct="1">
              <a:lnSpc>
                <a:spcPct val="150000"/>
              </a:lnSpc>
              <a:buFont typeface="Arial" charset="0"/>
              <a:buChar char="•"/>
            </a:pPr>
            <a:r>
              <a:rPr lang="en-GB" altLang="en-US" sz="2000" dirty="0" smtClean="0">
                <a:solidFill>
                  <a:srgbClr val="0070C0"/>
                </a:solidFill>
                <a:latin typeface="+mn-lt"/>
              </a:rPr>
              <a:t>Need</a:t>
            </a:r>
            <a:r>
              <a:rPr lang="en-GB" altLang="en-US" sz="2000" b="1" dirty="0" smtClean="0">
                <a:solidFill>
                  <a:srgbClr val="0070C0"/>
                </a:solidFill>
                <a:latin typeface="+mn-lt"/>
              </a:rPr>
              <a:t> better definitions </a:t>
            </a:r>
            <a:r>
              <a:rPr lang="en-GB" altLang="en-US" sz="2000" dirty="0" smtClean="0">
                <a:solidFill>
                  <a:srgbClr val="0070C0"/>
                </a:solidFill>
                <a:latin typeface="+mn-lt"/>
              </a:rPr>
              <a:t>on which to build more SDMX methodology</a:t>
            </a:r>
          </a:p>
          <a:p>
            <a:pPr algn="l" eaLnBrk="1" hangingPunct="1">
              <a:lnSpc>
                <a:spcPct val="150000"/>
              </a:lnSpc>
              <a:buFont typeface="Arial" charset="0"/>
              <a:buChar char="•"/>
            </a:pPr>
            <a:r>
              <a:rPr lang="en-GB" altLang="en-US" sz="2000" dirty="0" smtClean="0">
                <a:solidFill>
                  <a:srgbClr val="0070C0"/>
                </a:solidFill>
                <a:latin typeface="+mn-lt"/>
              </a:rPr>
              <a:t>Need an </a:t>
            </a:r>
            <a:r>
              <a:rPr lang="en-GB" altLang="en-US" sz="2000" b="1" dirty="0" smtClean="0">
                <a:solidFill>
                  <a:srgbClr val="0070C0"/>
                </a:solidFill>
                <a:latin typeface="+mn-lt"/>
              </a:rPr>
              <a:t>agreed, unambiguous explanation </a:t>
            </a:r>
            <a:r>
              <a:rPr lang="en-GB" altLang="en-US" sz="2000" dirty="0" smtClean="0">
                <a:solidFill>
                  <a:srgbClr val="0070C0"/>
                </a:solidFill>
                <a:latin typeface="+mn-lt"/>
              </a:rPr>
              <a:t>for concepts</a:t>
            </a:r>
          </a:p>
          <a:p>
            <a:pPr algn="l" eaLnBrk="1" hangingPunct="1">
              <a:lnSpc>
                <a:spcPct val="150000"/>
              </a:lnSpc>
              <a:buFont typeface="Arial" charset="0"/>
              <a:buChar char="•"/>
            </a:pPr>
            <a:r>
              <a:rPr lang="en-GB" altLang="en-US" sz="2000" b="1" dirty="0" smtClean="0">
                <a:solidFill>
                  <a:srgbClr val="0070C0"/>
                </a:solidFill>
                <a:latin typeface="+mn-lt"/>
              </a:rPr>
              <a:t>Coded concepts </a:t>
            </a:r>
            <a:r>
              <a:rPr lang="en-GB" altLang="en-US" sz="2000" dirty="0" smtClean="0">
                <a:solidFill>
                  <a:srgbClr val="0070C0"/>
                </a:solidFill>
                <a:latin typeface="+mn-lt"/>
              </a:rPr>
              <a:t>drive automated processes</a:t>
            </a:r>
          </a:p>
          <a:p>
            <a:pPr marL="457200" lvl="1" indent="0" algn="l" eaLnBrk="1" hangingPunct="1"/>
            <a:endParaRPr lang="en-GB" altLang="en-US" sz="2000" dirty="0" smtClean="0">
              <a:solidFill>
                <a:srgbClr val="0070C0"/>
              </a:solidFill>
              <a:latin typeface="+mn-lt"/>
            </a:endParaRPr>
          </a:p>
          <a:p>
            <a:pPr algn="l" eaLnBrk="1" hangingPunct="1">
              <a:buFont typeface="Arial" charset="0"/>
              <a:buChar char="•"/>
            </a:pPr>
            <a:r>
              <a:rPr lang="en-GB" altLang="en-US" sz="2000" dirty="0" smtClean="0">
                <a:solidFill>
                  <a:srgbClr val="0070C0"/>
                </a:solidFill>
                <a:latin typeface="+mn-lt"/>
              </a:rPr>
              <a:t>SDMX Glossary </a:t>
            </a:r>
            <a:r>
              <a:rPr lang="en-GB" altLang="en-US" sz="2000" dirty="0">
                <a:solidFill>
                  <a:srgbClr val="0070C0"/>
                </a:solidFill>
                <a:latin typeface="+mn-lt"/>
              </a:rPr>
              <a:t>should be </a:t>
            </a:r>
            <a:r>
              <a:rPr lang="en-GB" altLang="en-US" sz="2000" b="1" dirty="0">
                <a:solidFill>
                  <a:srgbClr val="0070C0"/>
                </a:solidFill>
                <a:latin typeface="+mn-lt"/>
              </a:rPr>
              <a:t>restricted to SDMX-specific </a:t>
            </a:r>
            <a:r>
              <a:rPr lang="en-GB" altLang="en-US" sz="2000" dirty="0" smtClean="0">
                <a:solidFill>
                  <a:srgbClr val="0070C0"/>
                </a:solidFill>
                <a:latin typeface="+mn-lt"/>
              </a:rPr>
              <a:t>terminology and concepts</a:t>
            </a:r>
            <a:endParaRPr lang="en-GB" altLang="en-US" sz="2000" dirty="0">
              <a:solidFill>
                <a:srgbClr val="0070C0"/>
              </a:solidFill>
              <a:latin typeface="+mn-lt"/>
            </a:endParaRPr>
          </a:p>
          <a:p>
            <a:pPr algn="l" eaLnBrk="1" hangingPunct="1">
              <a:buFont typeface="Arial" charset="0"/>
              <a:buChar char="•"/>
            </a:pPr>
            <a:endParaRPr lang="en-GB" altLang="en-US" sz="2000" dirty="0">
              <a:solidFill>
                <a:srgbClr val="0070C0"/>
              </a:solidFill>
              <a:latin typeface="+mn-lt"/>
            </a:endParaRPr>
          </a:p>
          <a:p>
            <a:pPr algn="l" eaLnBrk="1" hangingPunct="1">
              <a:buFont typeface="Arial" charset="0"/>
              <a:buChar char="•"/>
            </a:pPr>
            <a:r>
              <a:rPr lang="en-GB" altLang="en-US" sz="2000" dirty="0">
                <a:solidFill>
                  <a:srgbClr val="0070C0"/>
                </a:solidFill>
                <a:latin typeface="+mn-lt"/>
              </a:rPr>
              <a:t>The SDMX glossary should be the </a:t>
            </a:r>
            <a:r>
              <a:rPr lang="en-GB" altLang="en-US" sz="2000" b="1" dirty="0">
                <a:solidFill>
                  <a:srgbClr val="0070C0"/>
                </a:solidFill>
                <a:latin typeface="+mn-lt"/>
              </a:rPr>
              <a:t>sole repository </a:t>
            </a:r>
            <a:r>
              <a:rPr lang="en-GB" altLang="en-US" sz="2000" dirty="0">
                <a:solidFill>
                  <a:srgbClr val="0070C0"/>
                </a:solidFill>
                <a:latin typeface="+mn-lt"/>
              </a:rPr>
              <a:t>for SDMX </a:t>
            </a:r>
            <a:r>
              <a:rPr lang="en-GB" altLang="en-US" sz="2000" dirty="0" smtClean="0">
                <a:solidFill>
                  <a:srgbClr val="0070C0"/>
                </a:solidFill>
                <a:latin typeface="+mn-lt"/>
              </a:rPr>
              <a:t>terminology</a:t>
            </a:r>
          </a:p>
          <a:p>
            <a:pPr algn="l" eaLnBrk="1" hangingPunct="1">
              <a:buFont typeface="Arial" charset="0"/>
              <a:buChar char="•"/>
            </a:pPr>
            <a:endParaRPr lang="en-GB" altLang="en-US" sz="2000" dirty="0" smtClean="0">
              <a:solidFill>
                <a:srgbClr val="0070C0"/>
              </a:solidFill>
              <a:latin typeface="+mn-lt"/>
            </a:endParaRPr>
          </a:p>
          <a:p>
            <a:pPr algn="l" eaLnBrk="1" hangingPunct="1">
              <a:buFont typeface="Arial" charset="0"/>
              <a:buChar char="•"/>
            </a:pPr>
            <a:r>
              <a:rPr lang="en-GB" altLang="en-US" sz="2000" dirty="0" smtClean="0">
                <a:solidFill>
                  <a:srgbClr val="0070C0"/>
                </a:solidFill>
                <a:latin typeface="+mn-lt"/>
              </a:rPr>
              <a:t>A </a:t>
            </a:r>
            <a:r>
              <a:rPr lang="en-GB" altLang="en-US" sz="2000" b="1" dirty="0" smtClean="0">
                <a:solidFill>
                  <a:srgbClr val="0070C0"/>
                </a:solidFill>
                <a:latin typeface="+mn-lt"/>
              </a:rPr>
              <a:t>separate glossary </a:t>
            </a:r>
            <a:r>
              <a:rPr lang="en-GB" altLang="en-US" sz="2000" dirty="0" smtClean="0">
                <a:solidFill>
                  <a:srgbClr val="0070C0"/>
                </a:solidFill>
                <a:latin typeface="+mn-lt"/>
              </a:rPr>
              <a:t>should deal with </a:t>
            </a:r>
          </a:p>
          <a:p>
            <a:pPr marL="0" indent="0" algn="l" eaLnBrk="1" hangingPunct="1"/>
            <a:r>
              <a:rPr lang="en-GB" altLang="en-US" sz="2000" dirty="0" smtClean="0">
                <a:solidFill>
                  <a:srgbClr val="0070C0"/>
                </a:solidFill>
                <a:latin typeface="+mn-lt"/>
              </a:rPr>
              <a:t>non-SDMX terms</a:t>
            </a:r>
            <a:endParaRPr lang="en-GB" altLang="en-US" sz="2000" dirty="0">
              <a:solidFill>
                <a:srgbClr val="0070C0"/>
              </a:solidFill>
              <a:latin typeface="+mn-lt"/>
            </a:endParaRPr>
          </a:p>
        </p:txBody>
      </p:sp>
      <p:pic>
        <p:nvPicPr>
          <p:cNvPr id="9" name="Picture 4" descr="R:\B5_SHARED_DISK\RAMON\Production\Modernization Committee on Standards\May 2015 Geneva Workshop\beautiful_book.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173341" y="5079255"/>
            <a:ext cx="1935163" cy="146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4462" y="908720"/>
            <a:ext cx="1908175" cy="16254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106716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105">
                                            <p:txEl>
                                              <p:pRg st="0" end="0"/>
                                            </p:txEl>
                                          </p:spTgt>
                                        </p:tgtEl>
                                        <p:attrNameLst>
                                          <p:attrName>style.visibility</p:attrName>
                                        </p:attrNameLst>
                                      </p:cBhvr>
                                      <p:to>
                                        <p:strVal val="visible"/>
                                      </p:to>
                                    </p:set>
                                    <p:animEffect transition="in" filter="fade">
                                      <p:cBhvr>
                                        <p:cTn id="7" dur="500"/>
                                        <p:tgtEl>
                                          <p:spTgt spid="410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105">
                                            <p:txEl>
                                              <p:pRg st="1" end="1"/>
                                            </p:txEl>
                                          </p:spTgt>
                                        </p:tgtEl>
                                        <p:attrNameLst>
                                          <p:attrName>style.visibility</p:attrName>
                                        </p:attrNameLst>
                                      </p:cBhvr>
                                      <p:to>
                                        <p:strVal val="visible"/>
                                      </p:to>
                                    </p:set>
                                    <p:animEffect transition="in" filter="fade">
                                      <p:cBhvr>
                                        <p:cTn id="12" dur="500"/>
                                        <p:tgtEl>
                                          <p:spTgt spid="410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105">
                                            <p:txEl>
                                              <p:pRg st="2" end="2"/>
                                            </p:txEl>
                                          </p:spTgt>
                                        </p:tgtEl>
                                        <p:attrNameLst>
                                          <p:attrName>style.visibility</p:attrName>
                                        </p:attrNameLst>
                                      </p:cBhvr>
                                      <p:to>
                                        <p:strVal val="visible"/>
                                      </p:to>
                                    </p:set>
                                    <p:animEffect transition="in" filter="fade">
                                      <p:cBhvr>
                                        <p:cTn id="17" dur="500"/>
                                        <p:tgtEl>
                                          <p:spTgt spid="410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4105">
                                            <p:txEl>
                                              <p:pRg st="4" end="4"/>
                                            </p:txEl>
                                          </p:spTgt>
                                        </p:tgtEl>
                                        <p:attrNameLst>
                                          <p:attrName>style.visibility</p:attrName>
                                        </p:attrNameLst>
                                      </p:cBhvr>
                                      <p:to>
                                        <p:strVal val="visible"/>
                                      </p:to>
                                    </p:set>
                                    <p:animEffect transition="in" filter="fade">
                                      <p:cBhvr>
                                        <p:cTn id="22" dur="500"/>
                                        <p:tgtEl>
                                          <p:spTgt spid="4105">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4105">
                                            <p:txEl>
                                              <p:pRg st="6" end="6"/>
                                            </p:txEl>
                                          </p:spTgt>
                                        </p:tgtEl>
                                        <p:attrNameLst>
                                          <p:attrName>style.visibility</p:attrName>
                                        </p:attrNameLst>
                                      </p:cBhvr>
                                      <p:to>
                                        <p:strVal val="visible"/>
                                      </p:to>
                                    </p:set>
                                    <p:animEffect transition="in" filter="fade">
                                      <p:cBhvr>
                                        <p:cTn id="27" dur="500"/>
                                        <p:tgtEl>
                                          <p:spTgt spid="4105">
                                            <p:txEl>
                                              <p:pRg st="6" end="6"/>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4105">
                                            <p:txEl>
                                              <p:pRg st="8" end="8"/>
                                            </p:txEl>
                                          </p:spTgt>
                                        </p:tgtEl>
                                        <p:attrNameLst>
                                          <p:attrName>style.visibility</p:attrName>
                                        </p:attrNameLst>
                                      </p:cBhvr>
                                      <p:to>
                                        <p:strVal val="visible"/>
                                      </p:to>
                                    </p:set>
                                    <p:animEffect transition="in" filter="fade">
                                      <p:cBhvr>
                                        <p:cTn id="32" dur="500"/>
                                        <p:tgtEl>
                                          <p:spTgt spid="4105">
                                            <p:txEl>
                                              <p:pRg st="8" end="8"/>
                                            </p:txEl>
                                          </p:spTgt>
                                        </p:tgtEl>
                                      </p:cBhvr>
                                    </p:animEffect>
                                  </p:childTnLst>
                                </p:cTn>
                              </p:par>
                              <p:par>
                                <p:cTn id="33" presetID="10" presetClass="entr" presetSubtype="0" fill="hold" nodeType="withEffect">
                                  <p:stCondLst>
                                    <p:cond delay="0"/>
                                  </p:stCondLst>
                                  <p:childTnLst>
                                    <p:set>
                                      <p:cBhvr>
                                        <p:cTn id="34" dur="1" fill="hold">
                                          <p:stCondLst>
                                            <p:cond delay="0"/>
                                          </p:stCondLst>
                                        </p:cTn>
                                        <p:tgtEl>
                                          <p:spTgt spid="4105">
                                            <p:txEl>
                                              <p:pRg st="9" end="9"/>
                                            </p:txEl>
                                          </p:spTgt>
                                        </p:tgtEl>
                                        <p:attrNameLst>
                                          <p:attrName>style.visibility</p:attrName>
                                        </p:attrNameLst>
                                      </p:cBhvr>
                                      <p:to>
                                        <p:strVal val="visible"/>
                                      </p:to>
                                    </p:set>
                                    <p:animEffect transition="in" filter="fade">
                                      <p:cBhvr>
                                        <p:cTn id="35" dur="500"/>
                                        <p:tgtEl>
                                          <p:spTgt spid="4105">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http://rxtracepz.dirkrodgersconsu.netdna-cdn.com/wp-content/uploads/2013/11/iStock_000022063091XSmall.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t="10211" b="9748"/>
          <a:stretch/>
        </p:blipFill>
        <p:spPr bwMode="auto">
          <a:xfrm>
            <a:off x="6590332" y="1799666"/>
            <a:ext cx="2401616" cy="1346526"/>
          </a:xfrm>
          <a:prstGeom prst="rect">
            <a:avLst/>
          </a:prstGeom>
          <a:noFill/>
          <a:extLst>
            <a:ext uri="{909E8E84-426E-40DD-AFC4-6F175D3DCCD1}">
              <a14:hiddenFill xmlns:a14="http://schemas.microsoft.com/office/drawing/2010/main">
                <a:solidFill>
                  <a:srgbClr val="FFFFFF"/>
                </a:solidFill>
              </a14:hiddenFill>
            </a:ext>
          </a:extLst>
        </p:spPr>
      </p:pic>
      <p:sp>
        <p:nvSpPr>
          <p:cNvPr id="5122" name="TextBox 6"/>
          <p:cNvSpPr txBox="1">
            <a:spLocks noChangeArrowheads="1"/>
          </p:cNvSpPr>
          <p:nvPr/>
        </p:nvSpPr>
        <p:spPr bwMode="auto">
          <a:xfrm>
            <a:off x="3348038" y="312738"/>
            <a:ext cx="544512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r" eaLnBrk="0" fontAlgn="base" hangingPunct="0">
              <a:spcBef>
                <a:spcPct val="0"/>
              </a:spcBef>
              <a:spcAft>
                <a:spcPct val="0"/>
              </a:spcAft>
              <a:defRPr>
                <a:solidFill>
                  <a:schemeClr val="tx1"/>
                </a:solidFill>
                <a:latin typeface="Arial" charset="0"/>
              </a:defRPr>
            </a:lvl6pPr>
            <a:lvl7pPr marL="2971800" indent="-228600" algn="r" eaLnBrk="0" fontAlgn="base" hangingPunct="0">
              <a:spcBef>
                <a:spcPct val="0"/>
              </a:spcBef>
              <a:spcAft>
                <a:spcPct val="0"/>
              </a:spcAft>
              <a:defRPr>
                <a:solidFill>
                  <a:schemeClr val="tx1"/>
                </a:solidFill>
                <a:latin typeface="Arial" charset="0"/>
              </a:defRPr>
            </a:lvl7pPr>
            <a:lvl8pPr marL="3429000" indent="-228600" algn="r" eaLnBrk="0" fontAlgn="base" hangingPunct="0">
              <a:spcBef>
                <a:spcPct val="0"/>
              </a:spcBef>
              <a:spcAft>
                <a:spcPct val="0"/>
              </a:spcAft>
              <a:defRPr>
                <a:solidFill>
                  <a:schemeClr val="tx1"/>
                </a:solidFill>
                <a:latin typeface="Arial" charset="0"/>
              </a:defRPr>
            </a:lvl8pPr>
            <a:lvl9pPr marL="3886200" indent="-228600" algn="r" eaLnBrk="0" fontAlgn="base" hangingPunct="0">
              <a:spcBef>
                <a:spcPct val="0"/>
              </a:spcBef>
              <a:spcAft>
                <a:spcPct val="0"/>
              </a:spcAft>
              <a:defRPr>
                <a:solidFill>
                  <a:schemeClr val="tx1"/>
                </a:solidFill>
                <a:latin typeface="Arial" charset="0"/>
              </a:defRPr>
            </a:lvl9pPr>
          </a:lstStyle>
          <a:p>
            <a:pPr algn="r" eaLnBrk="1" hangingPunct="1"/>
            <a:r>
              <a:rPr lang="fr-BE" altLang="en-US" b="1" dirty="0" err="1">
                <a:solidFill>
                  <a:srgbClr val="0F5494"/>
                </a:solidFill>
                <a:latin typeface="Verdana" pitchFamily="34" charset="0"/>
                <a:cs typeface="Arial" charset="0"/>
              </a:rPr>
              <a:t>Why</a:t>
            </a:r>
            <a:r>
              <a:rPr lang="fr-BE" altLang="en-US" b="1" dirty="0">
                <a:solidFill>
                  <a:srgbClr val="0F5494"/>
                </a:solidFill>
                <a:latin typeface="Verdana" pitchFamily="34" charset="0"/>
                <a:cs typeface="Arial" charset="0"/>
              </a:rPr>
              <a:t> do </a:t>
            </a:r>
            <a:r>
              <a:rPr lang="fr-BE" altLang="en-US" b="1" dirty="0" err="1">
                <a:solidFill>
                  <a:srgbClr val="0F5494"/>
                </a:solidFill>
                <a:latin typeface="Verdana" pitchFamily="34" charset="0"/>
                <a:cs typeface="Arial" charset="0"/>
              </a:rPr>
              <a:t>we</a:t>
            </a:r>
            <a:r>
              <a:rPr lang="fr-BE" altLang="en-US" b="1" dirty="0">
                <a:solidFill>
                  <a:srgbClr val="0F5494"/>
                </a:solidFill>
                <a:latin typeface="Verdana" pitchFamily="34" charset="0"/>
                <a:cs typeface="Arial" charset="0"/>
              </a:rPr>
              <a:t> </a:t>
            </a:r>
            <a:r>
              <a:rPr lang="fr-BE" altLang="en-US" b="1" dirty="0" err="1">
                <a:solidFill>
                  <a:srgbClr val="0F5494"/>
                </a:solidFill>
                <a:latin typeface="Verdana" pitchFamily="34" charset="0"/>
                <a:cs typeface="Arial" charset="0"/>
              </a:rPr>
              <a:t>need</a:t>
            </a:r>
            <a:r>
              <a:rPr lang="fr-BE" altLang="en-US" b="1" dirty="0">
                <a:solidFill>
                  <a:srgbClr val="0F5494"/>
                </a:solidFill>
                <a:latin typeface="Verdana" pitchFamily="34" charset="0"/>
                <a:cs typeface="Arial" charset="0"/>
              </a:rPr>
              <a:t> an SDMX </a:t>
            </a:r>
            <a:r>
              <a:rPr lang="fr-BE" altLang="en-US" b="1" dirty="0" err="1">
                <a:solidFill>
                  <a:srgbClr val="0F5494"/>
                </a:solidFill>
                <a:latin typeface="Verdana" pitchFamily="34" charset="0"/>
                <a:cs typeface="Arial" charset="0"/>
              </a:rPr>
              <a:t>Glossary</a:t>
            </a:r>
            <a:r>
              <a:rPr lang="fr-BE" altLang="en-US" b="1" dirty="0">
                <a:solidFill>
                  <a:srgbClr val="0F5494"/>
                </a:solidFill>
                <a:latin typeface="Verdana" pitchFamily="34" charset="0"/>
                <a:cs typeface="Arial" charset="0"/>
              </a:rPr>
              <a:t> </a:t>
            </a:r>
            <a:r>
              <a:rPr lang="fr-BE" altLang="en-US" b="1" dirty="0" smtClean="0">
                <a:solidFill>
                  <a:srgbClr val="0F5494"/>
                </a:solidFill>
                <a:latin typeface="Verdana" pitchFamily="34" charset="0"/>
                <a:cs typeface="Arial" charset="0"/>
              </a:rPr>
              <a:t>?</a:t>
            </a:r>
            <a:endParaRPr lang="en-US" altLang="en-US" dirty="0">
              <a:solidFill>
                <a:srgbClr val="0F5494"/>
              </a:solidFill>
              <a:latin typeface="Verdana" pitchFamily="34" charset="0"/>
              <a:cs typeface="Arial" charset="0"/>
            </a:endParaRPr>
          </a:p>
        </p:txBody>
      </p:sp>
      <p:sp>
        <p:nvSpPr>
          <p:cNvPr id="5123" name="TextBox 2"/>
          <p:cNvSpPr txBox="1">
            <a:spLocks noChangeArrowheads="1"/>
          </p:cNvSpPr>
          <p:nvPr/>
        </p:nvSpPr>
        <p:spPr bwMode="auto">
          <a:xfrm>
            <a:off x="684213" y="1196975"/>
            <a:ext cx="7632700" cy="37856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r" eaLnBrk="0" fontAlgn="base" hangingPunct="0">
              <a:spcBef>
                <a:spcPct val="0"/>
              </a:spcBef>
              <a:spcAft>
                <a:spcPct val="0"/>
              </a:spcAft>
              <a:defRPr>
                <a:solidFill>
                  <a:schemeClr val="tx1"/>
                </a:solidFill>
                <a:latin typeface="Arial" charset="0"/>
              </a:defRPr>
            </a:lvl6pPr>
            <a:lvl7pPr marL="2971800" indent="-228600" algn="r" eaLnBrk="0" fontAlgn="base" hangingPunct="0">
              <a:spcBef>
                <a:spcPct val="0"/>
              </a:spcBef>
              <a:spcAft>
                <a:spcPct val="0"/>
              </a:spcAft>
              <a:defRPr>
                <a:solidFill>
                  <a:schemeClr val="tx1"/>
                </a:solidFill>
                <a:latin typeface="Arial" charset="0"/>
              </a:defRPr>
            </a:lvl7pPr>
            <a:lvl8pPr marL="3429000" indent="-228600" algn="r" eaLnBrk="0" fontAlgn="base" hangingPunct="0">
              <a:spcBef>
                <a:spcPct val="0"/>
              </a:spcBef>
              <a:spcAft>
                <a:spcPct val="0"/>
              </a:spcAft>
              <a:defRPr>
                <a:solidFill>
                  <a:schemeClr val="tx1"/>
                </a:solidFill>
                <a:latin typeface="Arial" charset="0"/>
              </a:defRPr>
            </a:lvl8pPr>
            <a:lvl9pPr marL="3886200" indent="-228600" algn="r" eaLnBrk="0" fontAlgn="base" hangingPunct="0">
              <a:spcBef>
                <a:spcPct val="0"/>
              </a:spcBef>
              <a:spcAft>
                <a:spcPct val="0"/>
              </a:spcAft>
              <a:defRPr>
                <a:solidFill>
                  <a:schemeClr val="tx1"/>
                </a:solidFill>
                <a:latin typeface="Arial" charset="0"/>
              </a:defRPr>
            </a:lvl9pPr>
          </a:lstStyle>
          <a:p>
            <a:pPr algn="l" eaLnBrk="1" hangingPunct="1">
              <a:buFont typeface="Arial" charset="0"/>
              <a:buChar char="•"/>
            </a:pPr>
            <a:r>
              <a:rPr lang="en-GB" altLang="en-US" sz="2400" b="1" dirty="0">
                <a:solidFill>
                  <a:srgbClr val="0070C0"/>
                </a:solidFill>
                <a:latin typeface="+mn-lt"/>
              </a:rPr>
              <a:t>Common and harmonised language </a:t>
            </a:r>
            <a:r>
              <a:rPr lang="en-GB" altLang="en-US" sz="2400" dirty="0" smtClean="0">
                <a:solidFill>
                  <a:srgbClr val="0070C0"/>
                </a:solidFill>
                <a:latin typeface="+mn-lt"/>
              </a:rPr>
              <a:t>for </a:t>
            </a:r>
            <a:r>
              <a:rPr lang="en-GB" altLang="en-US" sz="2400" dirty="0">
                <a:solidFill>
                  <a:srgbClr val="0070C0"/>
                </a:solidFill>
                <a:latin typeface="+mn-lt"/>
              </a:rPr>
              <a:t>building and understanding </a:t>
            </a:r>
            <a:r>
              <a:rPr lang="en-GB" altLang="en-US" sz="2400" dirty="0" smtClean="0">
                <a:solidFill>
                  <a:srgbClr val="0070C0"/>
                </a:solidFill>
                <a:latin typeface="+mn-lt"/>
              </a:rPr>
              <a:t>SDMX </a:t>
            </a:r>
            <a:r>
              <a:rPr lang="en-GB" altLang="en-US" sz="2400" dirty="0">
                <a:solidFill>
                  <a:srgbClr val="0070C0"/>
                </a:solidFill>
                <a:latin typeface="+mn-lt"/>
              </a:rPr>
              <a:t>data exchange arrangements of </a:t>
            </a:r>
            <a:r>
              <a:rPr lang="en-GB" altLang="en-US" sz="2400" dirty="0" smtClean="0">
                <a:solidFill>
                  <a:srgbClr val="0070C0"/>
                </a:solidFill>
                <a:latin typeface="+mn-lt"/>
              </a:rPr>
              <a:t>statistical organisations</a:t>
            </a:r>
            <a:endParaRPr lang="en-GB" altLang="en-US" sz="2400" dirty="0">
              <a:solidFill>
                <a:srgbClr val="0070C0"/>
              </a:solidFill>
              <a:latin typeface="+mn-lt"/>
            </a:endParaRPr>
          </a:p>
          <a:p>
            <a:pPr algn="l" eaLnBrk="1" hangingPunct="1">
              <a:buFont typeface="Arial" charset="0"/>
              <a:buChar char="•"/>
            </a:pPr>
            <a:endParaRPr lang="fr-BE" altLang="en-US" sz="2400" dirty="0" smtClean="0">
              <a:solidFill>
                <a:srgbClr val="0070C0"/>
              </a:solidFill>
              <a:latin typeface="+mn-lt"/>
            </a:endParaRPr>
          </a:p>
          <a:p>
            <a:pPr algn="l" eaLnBrk="1" hangingPunct="1">
              <a:buFont typeface="Arial" charset="0"/>
              <a:buChar char="•"/>
            </a:pPr>
            <a:endParaRPr lang="fr-BE" altLang="en-US" sz="2400" dirty="0">
              <a:solidFill>
                <a:srgbClr val="0070C0"/>
              </a:solidFill>
              <a:latin typeface="+mn-lt"/>
            </a:endParaRPr>
          </a:p>
          <a:p>
            <a:pPr algn="l" eaLnBrk="1" hangingPunct="1">
              <a:buFont typeface="Arial" charset="0"/>
              <a:buChar char="•"/>
            </a:pPr>
            <a:endParaRPr lang="fr-BE" altLang="en-US" sz="2400" dirty="0">
              <a:solidFill>
                <a:srgbClr val="0070C0"/>
              </a:solidFill>
              <a:latin typeface="+mn-lt"/>
            </a:endParaRPr>
          </a:p>
          <a:p>
            <a:pPr algn="l" eaLnBrk="1" hangingPunct="1">
              <a:buFont typeface="Arial" charset="0"/>
              <a:buChar char="•"/>
            </a:pPr>
            <a:endParaRPr lang="en-GB" altLang="en-US" sz="2400" dirty="0">
              <a:solidFill>
                <a:srgbClr val="0070C0"/>
              </a:solidFill>
              <a:latin typeface="+mn-lt"/>
            </a:endParaRPr>
          </a:p>
          <a:p>
            <a:pPr algn="l" eaLnBrk="1" hangingPunct="1">
              <a:buFont typeface="Arial" charset="0"/>
              <a:buChar char="•"/>
            </a:pPr>
            <a:endParaRPr lang="fr-BE" altLang="en-US" sz="2400" dirty="0">
              <a:solidFill>
                <a:srgbClr val="0070C0"/>
              </a:solidFill>
              <a:latin typeface="+mn-lt"/>
            </a:endParaRPr>
          </a:p>
          <a:p>
            <a:pPr algn="l" eaLnBrk="1" hangingPunct="1">
              <a:buFont typeface="Arial" charset="0"/>
              <a:buChar char="•"/>
            </a:pPr>
            <a:endParaRPr lang="fr-BE" altLang="en-US" sz="2400" dirty="0">
              <a:solidFill>
                <a:srgbClr val="0070C0"/>
              </a:solidFill>
              <a:latin typeface="+mn-lt"/>
            </a:endParaRPr>
          </a:p>
          <a:p>
            <a:pPr algn="l" eaLnBrk="1" hangingPunct="1">
              <a:buFont typeface="Arial" charset="0"/>
              <a:buChar char="•"/>
            </a:pPr>
            <a:endParaRPr lang="en-GB" altLang="en-US" sz="2400" dirty="0">
              <a:solidFill>
                <a:srgbClr val="0070C0"/>
              </a:solidFill>
              <a:latin typeface="+mn-lt"/>
            </a:endParaRPr>
          </a:p>
        </p:txBody>
      </p:sp>
      <p:sp>
        <p:nvSpPr>
          <p:cNvPr id="2" name="TextBox 1"/>
          <p:cNvSpPr txBox="1"/>
          <p:nvPr/>
        </p:nvSpPr>
        <p:spPr>
          <a:xfrm>
            <a:off x="958470" y="3146192"/>
            <a:ext cx="7200800" cy="1938992"/>
          </a:xfrm>
          <a:prstGeom prst="rect">
            <a:avLst/>
          </a:prstGeom>
        </p:spPr>
        <p:style>
          <a:lnRef idx="1">
            <a:schemeClr val="accent2"/>
          </a:lnRef>
          <a:fillRef idx="3">
            <a:schemeClr val="accent2"/>
          </a:fillRef>
          <a:effectRef idx="2">
            <a:schemeClr val="accent2"/>
          </a:effectRef>
          <a:fontRef idx="minor">
            <a:schemeClr val="lt1"/>
          </a:fontRef>
        </p:style>
        <p:txBody>
          <a:bodyPr wrap="square">
            <a:spAutoFit/>
          </a:bodyPr>
          <a:lstStyle/>
          <a:p>
            <a:pPr algn="l">
              <a:defRPr/>
            </a:pPr>
            <a:r>
              <a:rPr lang="fr-BE" sz="2000" b="1" u="sng" dirty="0"/>
              <a:t>In short</a:t>
            </a:r>
            <a:endParaRPr lang="fr-BE" sz="2000" dirty="0"/>
          </a:p>
          <a:p>
            <a:pPr algn="l">
              <a:defRPr/>
            </a:pPr>
            <a:endParaRPr lang="fr-BE" sz="2000" dirty="0"/>
          </a:p>
          <a:p>
            <a:pPr marL="342900" indent="-342900" algn="l">
              <a:buFont typeface="+mj-lt"/>
              <a:buAutoNum type="arabicPeriod"/>
              <a:defRPr/>
            </a:pPr>
            <a:r>
              <a:rPr lang="en-GB" sz="2000" dirty="0"/>
              <a:t>if a term is </a:t>
            </a:r>
            <a:r>
              <a:rPr lang="en-GB" sz="2000" dirty="0" smtClean="0"/>
              <a:t>used in SDMX exchange, </a:t>
            </a:r>
            <a:r>
              <a:rPr lang="en-GB" sz="2000" dirty="0"/>
              <a:t>then its precise meaning should correspond to the SDMX Glossary definition; </a:t>
            </a:r>
          </a:p>
          <a:p>
            <a:pPr marL="342900" indent="-342900" algn="l">
              <a:buFont typeface="+mj-lt"/>
              <a:buAutoNum type="arabicPeriod"/>
              <a:defRPr/>
            </a:pPr>
            <a:r>
              <a:rPr lang="en-GB" sz="2000" dirty="0"/>
              <a:t>any reference to a particular phenomenon described in the SDMX Glossary should use the appropriate term</a:t>
            </a:r>
          </a:p>
        </p:txBody>
      </p:sp>
      <p:sp>
        <p:nvSpPr>
          <p:cNvPr id="3" name="Footer Placeholder 2"/>
          <p:cNvSpPr>
            <a:spLocks noGrp="1"/>
          </p:cNvSpPr>
          <p:nvPr>
            <p:ph type="ftr" sz="quarter" idx="4294967295"/>
          </p:nvPr>
        </p:nvSpPr>
        <p:spPr>
          <a:xfrm>
            <a:off x="827088" y="6245225"/>
            <a:ext cx="7345362" cy="476250"/>
          </a:xfrm>
          <a:prstGeom prst="rect">
            <a:avLst/>
          </a:prstGeom>
        </p:spPr>
        <p:txBody>
          <a:bodyPr/>
          <a:lstStyle/>
          <a:p>
            <a:pPr>
              <a:defRPr/>
            </a:pPr>
            <a:endParaRPr lang="en-GB" dirty="0"/>
          </a:p>
        </p:txBody>
      </p:sp>
    </p:spTree>
    <p:extLst>
      <p:ext uri="{BB962C8B-B14F-4D97-AF65-F5344CB8AC3E}">
        <p14:creationId xmlns:p14="http://schemas.microsoft.com/office/powerpoint/2010/main" val="39016645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123"/>
                                        </p:tgtEl>
                                        <p:attrNameLst>
                                          <p:attrName>style.visibility</p:attrName>
                                        </p:attrNameLst>
                                      </p:cBhvr>
                                      <p:to>
                                        <p:strVal val="visible"/>
                                      </p:to>
                                    </p:set>
                                    <p:animEffect transition="in" filter="fade">
                                      <p:cBhvr>
                                        <p:cTn id="7" dur="500"/>
                                        <p:tgtEl>
                                          <p:spTgt spid="5123"/>
                                        </p:tgtEl>
                                      </p:cBhvr>
                                    </p:animEffect>
                                  </p:childTnLst>
                                </p:cTn>
                              </p:par>
                              <p:par>
                                <p:cTn id="8" presetID="10" presetClass="entr" presetSubtype="0" fill="hold" nodeType="withEffect">
                                  <p:stCondLst>
                                    <p:cond delay="0"/>
                                  </p:stCondLst>
                                  <p:childTnLst>
                                    <p:set>
                                      <p:cBhvr>
                                        <p:cTn id="9" dur="1" fill="hold">
                                          <p:stCondLst>
                                            <p:cond delay="0"/>
                                          </p:stCondLst>
                                        </p:cTn>
                                        <p:tgtEl>
                                          <p:spTgt spid="2050"/>
                                        </p:tgtEl>
                                        <p:attrNameLst>
                                          <p:attrName>style.visibility</p:attrName>
                                        </p:attrNameLst>
                                      </p:cBhvr>
                                      <p:to>
                                        <p:strVal val="visible"/>
                                      </p:to>
                                    </p:set>
                                    <p:animEffect transition="in" filter="fade">
                                      <p:cBhvr>
                                        <p:cTn id="10" dur="500"/>
                                        <p:tgtEl>
                                          <p:spTgt spid="2050"/>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2">
                                            <p:txEl>
                                              <p:pRg st="3" end="3"/>
                                            </p:txEl>
                                          </p:spTgt>
                                        </p:tgtEl>
                                        <p:attrNameLst>
                                          <p:attrName>style.visibility</p:attrName>
                                        </p:attrNameLst>
                                      </p:cBhvr>
                                      <p:to>
                                        <p:strVal val="visible"/>
                                      </p:to>
                                    </p:set>
                                    <p:animEffect transition="in" filter="fade">
                                      <p:cBhvr>
                                        <p:cTn id="20"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3" grpId="0"/>
      <p:bldP spid="2"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descr="http://delcoremy.com/Delco-Remy-Connect-Online-Newsletter/March_2103/Images/Magnifier_small.aspx"/>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30829" y="1196975"/>
            <a:ext cx="1378914" cy="1034187"/>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http://mecatronyx.heig-vd.ch/images/librariesprovider11/default-album/image7.png?sfvrsn=0"/>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288773" y="2996952"/>
            <a:ext cx="1855227" cy="1202362"/>
          </a:xfrm>
          <a:prstGeom prst="rect">
            <a:avLst/>
          </a:prstGeom>
          <a:noFill/>
          <a:extLst>
            <a:ext uri="{909E8E84-426E-40DD-AFC4-6F175D3DCCD1}">
              <a14:hiddenFill xmlns:a14="http://schemas.microsoft.com/office/drawing/2010/main">
                <a:solidFill>
                  <a:srgbClr val="FFFFFF"/>
                </a:solidFill>
              </a14:hiddenFill>
            </a:ext>
          </a:extLst>
        </p:spPr>
      </p:pic>
      <p:sp>
        <p:nvSpPr>
          <p:cNvPr id="5122" name="TextBox 6"/>
          <p:cNvSpPr txBox="1">
            <a:spLocks noChangeArrowheads="1"/>
          </p:cNvSpPr>
          <p:nvPr/>
        </p:nvSpPr>
        <p:spPr bwMode="auto">
          <a:xfrm>
            <a:off x="3348038" y="312738"/>
            <a:ext cx="544512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r" eaLnBrk="0" fontAlgn="base" hangingPunct="0">
              <a:spcBef>
                <a:spcPct val="0"/>
              </a:spcBef>
              <a:spcAft>
                <a:spcPct val="0"/>
              </a:spcAft>
              <a:defRPr>
                <a:solidFill>
                  <a:schemeClr val="tx1"/>
                </a:solidFill>
                <a:latin typeface="Arial" charset="0"/>
              </a:defRPr>
            </a:lvl6pPr>
            <a:lvl7pPr marL="2971800" indent="-228600" algn="r" eaLnBrk="0" fontAlgn="base" hangingPunct="0">
              <a:spcBef>
                <a:spcPct val="0"/>
              </a:spcBef>
              <a:spcAft>
                <a:spcPct val="0"/>
              </a:spcAft>
              <a:defRPr>
                <a:solidFill>
                  <a:schemeClr val="tx1"/>
                </a:solidFill>
                <a:latin typeface="Arial" charset="0"/>
              </a:defRPr>
            </a:lvl7pPr>
            <a:lvl8pPr marL="3429000" indent="-228600" algn="r" eaLnBrk="0" fontAlgn="base" hangingPunct="0">
              <a:spcBef>
                <a:spcPct val="0"/>
              </a:spcBef>
              <a:spcAft>
                <a:spcPct val="0"/>
              </a:spcAft>
              <a:defRPr>
                <a:solidFill>
                  <a:schemeClr val="tx1"/>
                </a:solidFill>
                <a:latin typeface="Arial" charset="0"/>
              </a:defRPr>
            </a:lvl8pPr>
            <a:lvl9pPr marL="3886200" indent="-228600" algn="r" eaLnBrk="0" fontAlgn="base" hangingPunct="0">
              <a:spcBef>
                <a:spcPct val="0"/>
              </a:spcBef>
              <a:spcAft>
                <a:spcPct val="0"/>
              </a:spcAft>
              <a:defRPr>
                <a:solidFill>
                  <a:schemeClr val="tx1"/>
                </a:solidFill>
                <a:latin typeface="Arial" charset="0"/>
              </a:defRPr>
            </a:lvl9pPr>
          </a:lstStyle>
          <a:p>
            <a:pPr eaLnBrk="1" hangingPunct="1"/>
            <a:r>
              <a:rPr lang="fr-BE" altLang="en-US" b="1" dirty="0" err="1">
                <a:solidFill>
                  <a:srgbClr val="0F5494"/>
                </a:solidFill>
                <a:latin typeface="Verdana" pitchFamily="34" charset="0"/>
                <a:cs typeface="Arial" charset="0"/>
              </a:rPr>
              <a:t>Why</a:t>
            </a:r>
            <a:r>
              <a:rPr lang="fr-BE" altLang="en-US" b="1" dirty="0">
                <a:solidFill>
                  <a:srgbClr val="0F5494"/>
                </a:solidFill>
                <a:latin typeface="Verdana" pitchFamily="34" charset="0"/>
                <a:cs typeface="Arial" charset="0"/>
              </a:rPr>
              <a:t> do </a:t>
            </a:r>
            <a:r>
              <a:rPr lang="fr-BE" altLang="en-US" b="1" dirty="0" err="1">
                <a:solidFill>
                  <a:srgbClr val="0F5494"/>
                </a:solidFill>
                <a:latin typeface="Verdana" pitchFamily="34" charset="0"/>
                <a:cs typeface="Arial" charset="0"/>
              </a:rPr>
              <a:t>we</a:t>
            </a:r>
            <a:r>
              <a:rPr lang="fr-BE" altLang="en-US" b="1" dirty="0">
                <a:solidFill>
                  <a:srgbClr val="0F5494"/>
                </a:solidFill>
                <a:latin typeface="Verdana" pitchFamily="34" charset="0"/>
                <a:cs typeface="Arial" charset="0"/>
              </a:rPr>
              <a:t> </a:t>
            </a:r>
            <a:r>
              <a:rPr lang="fr-BE" altLang="en-US" b="1" dirty="0" err="1">
                <a:solidFill>
                  <a:srgbClr val="0F5494"/>
                </a:solidFill>
                <a:latin typeface="Verdana" pitchFamily="34" charset="0"/>
                <a:cs typeface="Arial" charset="0"/>
              </a:rPr>
              <a:t>need</a:t>
            </a:r>
            <a:r>
              <a:rPr lang="fr-BE" altLang="en-US" b="1" dirty="0">
                <a:solidFill>
                  <a:srgbClr val="0F5494"/>
                </a:solidFill>
                <a:latin typeface="Verdana" pitchFamily="34" charset="0"/>
                <a:cs typeface="Arial" charset="0"/>
              </a:rPr>
              <a:t> an SDMX </a:t>
            </a:r>
            <a:r>
              <a:rPr lang="fr-BE" altLang="en-US" b="1" dirty="0" err="1">
                <a:solidFill>
                  <a:srgbClr val="0F5494"/>
                </a:solidFill>
                <a:latin typeface="Verdana" pitchFamily="34" charset="0"/>
                <a:cs typeface="Arial" charset="0"/>
              </a:rPr>
              <a:t>Glossary</a:t>
            </a:r>
            <a:r>
              <a:rPr lang="fr-BE" altLang="en-US" b="1" dirty="0">
                <a:solidFill>
                  <a:srgbClr val="0F5494"/>
                </a:solidFill>
                <a:latin typeface="Verdana" pitchFamily="34" charset="0"/>
                <a:cs typeface="Arial" charset="0"/>
              </a:rPr>
              <a:t> ?</a:t>
            </a:r>
            <a:endParaRPr lang="en-US" altLang="en-US" dirty="0">
              <a:solidFill>
                <a:srgbClr val="0F5494"/>
              </a:solidFill>
              <a:latin typeface="Verdana" pitchFamily="34" charset="0"/>
              <a:cs typeface="Arial" charset="0"/>
            </a:endParaRPr>
          </a:p>
          <a:p>
            <a:pPr eaLnBrk="1" hangingPunct="1"/>
            <a:endParaRPr lang="en-US" altLang="en-US" dirty="0">
              <a:solidFill>
                <a:srgbClr val="0F5494"/>
              </a:solidFill>
              <a:latin typeface="Verdana" pitchFamily="34" charset="0"/>
              <a:cs typeface="Arial" charset="0"/>
            </a:endParaRPr>
          </a:p>
        </p:txBody>
      </p:sp>
      <p:sp>
        <p:nvSpPr>
          <p:cNvPr id="5123" name="TextBox 2"/>
          <p:cNvSpPr txBox="1">
            <a:spLocks noChangeArrowheads="1"/>
          </p:cNvSpPr>
          <p:nvPr/>
        </p:nvSpPr>
        <p:spPr bwMode="auto">
          <a:xfrm>
            <a:off x="684213" y="1196975"/>
            <a:ext cx="7632700" cy="37856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r" eaLnBrk="0" fontAlgn="base" hangingPunct="0">
              <a:spcBef>
                <a:spcPct val="0"/>
              </a:spcBef>
              <a:spcAft>
                <a:spcPct val="0"/>
              </a:spcAft>
              <a:defRPr>
                <a:solidFill>
                  <a:schemeClr val="tx1"/>
                </a:solidFill>
                <a:latin typeface="Arial" charset="0"/>
              </a:defRPr>
            </a:lvl6pPr>
            <a:lvl7pPr marL="2971800" indent="-228600" algn="r" eaLnBrk="0" fontAlgn="base" hangingPunct="0">
              <a:spcBef>
                <a:spcPct val="0"/>
              </a:spcBef>
              <a:spcAft>
                <a:spcPct val="0"/>
              </a:spcAft>
              <a:defRPr>
                <a:solidFill>
                  <a:schemeClr val="tx1"/>
                </a:solidFill>
                <a:latin typeface="Arial" charset="0"/>
              </a:defRPr>
            </a:lvl7pPr>
            <a:lvl8pPr marL="3429000" indent="-228600" algn="r" eaLnBrk="0" fontAlgn="base" hangingPunct="0">
              <a:spcBef>
                <a:spcPct val="0"/>
              </a:spcBef>
              <a:spcAft>
                <a:spcPct val="0"/>
              </a:spcAft>
              <a:defRPr>
                <a:solidFill>
                  <a:schemeClr val="tx1"/>
                </a:solidFill>
                <a:latin typeface="Arial" charset="0"/>
              </a:defRPr>
            </a:lvl8pPr>
            <a:lvl9pPr marL="3886200" indent="-228600" algn="r" eaLnBrk="0" fontAlgn="base" hangingPunct="0">
              <a:spcBef>
                <a:spcPct val="0"/>
              </a:spcBef>
              <a:spcAft>
                <a:spcPct val="0"/>
              </a:spcAft>
              <a:defRPr>
                <a:solidFill>
                  <a:schemeClr val="tx1"/>
                </a:solidFill>
                <a:latin typeface="Arial" charset="0"/>
              </a:defRPr>
            </a:lvl9pPr>
          </a:lstStyle>
          <a:p>
            <a:pPr algn="l" eaLnBrk="1" hangingPunct="1">
              <a:buFont typeface="Arial" charset="0"/>
              <a:buChar char="•"/>
            </a:pPr>
            <a:r>
              <a:rPr lang="en-GB" altLang="en-US" sz="2400" b="1" dirty="0" smtClean="0">
                <a:solidFill>
                  <a:srgbClr val="0070C0"/>
                </a:solidFill>
                <a:latin typeface="+mn-lt"/>
              </a:rPr>
              <a:t>A reference tool </a:t>
            </a:r>
            <a:r>
              <a:rPr lang="en-GB" altLang="en-US" sz="2400" b="1" dirty="0">
                <a:solidFill>
                  <a:srgbClr val="0070C0"/>
                </a:solidFill>
                <a:latin typeface="+mn-lt"/>
              </a:rPr>
              <a:t>for </a:t>
            </a:r>
            <a:r>
              <a:rPr lang="en-GB" altLang="en-US" sz="2400" b="1" dirty="0" smtClean="0">
                <a:solidFill>
                  <a:srgbClr val="0070C0"/>
                </a:solidFill>
                <a:latin typeface="+mn-lt"/>
              </a:rPr>
              <a:t>using and mapping </a:t>
            </a:r>
            <a:r>
              <a:rPr lang="en-GB" altLang="en-US" sz="2400" b="1" dirty="0">
                <a:solidFill>
                  <a:srgbClr val="0070C0"/>
                </a:solidFill>
                <a:latin typeface="+mn-lt"/>
              </a:rPr>
              <a:t>terminology </a:t>
            </a:r>
            <a:r>
              <a:rPr lang="en-GB" altLang="en-US" sz="2400" dirty="0">
                <a:solidFill>
                  <a:srgbClr val="0070C0"/>
                </a:solidFill>
                <a:latin typeface="+mn-lt"/>
              </a:rPr>
              <a:t>found in </a:t>
            </a:r>
            <a:r>
              <a:rPr lang="en-GB" altLang="en-US" sz="2400" dirty="0" smtClean="0">
                <a:solidFill>
                  <a:srgbClr val="0070C0"/>
                </a:solidFill>
                <a:latin typeface="+mn-lt"/>
              </a:rPr>
              <a:t>SDMX Data Structure Definitions (DSDs), Code Lists and other SDMX artefacts</a:t>
            </a:r>
            <a:endParaRPr lang="en-GB" altLang="en-US" sz="2400" dirty="0">
              <a:solidFill>
                <a:srgbClr val="0070C0"/>
              </a:solidFill>
              <a:latin typeface="+mn-lt"/>
            </a:endParaRPr>
          </a:p>
          <a:p>
            <a:pPr algn="l" eaLnBrk="1" hangingPunct="1">
              <a:buFont typeface="Arial" charset="0"/>
              <a:buChar char="•"/>
            </a:pPr>
            <a:endParaRPr lang="fr-BE" altLang="en-US" sz="2400" dirty="0">
              <a:solidFill>
                <a:srgbClr val="0070C0"/>
              </a:solidFill>
              <a:latin typeface="+mn-lt"/>
            </a:endParaRPr>
          </a:p>
          <a:p>
            <a:pPr algn="l" eaLnBrk="1" hangingPunct="1">
              <a:buFont typeface="Arial" charset="0"/>
              <a:buChar char="•"/>
            </a:pPr>
            <a:r>
              <a:rPr lang="en-GB" altLang="en-US" sz="2400" b="1" dirty="0" smtClean="0">
                <a:solidFill>
                  <a:srgbClr val="0070C0"/>
                </a:solidFill>
                <a:latin typeface="+mn-lt"/>
              </a:rPr>
              <a:t>Single entry point to a common SDMX terminology</a:t>
            </a:r>
            <a:r>
              <a:rPr lang="en-GB" altLang="en-US" sz="2400" dirty="0" smtClean="0">
                <a:solidFill>
                  <a:srgbClr val="0070C0"/>
                </a:solidFill>
                <a:latin typeface="+mn-lt"/>
              </a:rPr>
              <a:t> </a:t>
            </a:r>
            <a:r>
              <a:rPr lang="en-GB" altLang="en-US" sz="2400" dirty="0">
                <a:solidFill>
                  <a:srgbClr val="0070C0"/>
                </a:solidFill>
                <a:latin typeface="+mn-lt"/>
              </a:rPr>
              <a:t>to </a:t>
            </a:r>
            <a:r>
              <a:rPr lang="en-GB" altLang="en-US" sz="2400" dirty="0" smtClean="0">
                <a:solidFill>
                  <a:srgbClr val="0070C0"/>
                </a:solidFill>
                <a:latin typeface="+mn-lt"/>
              </a:rPr>
              <a:t>facilitate </a:t>
            </a:r>
            <a:r>
              <a:rPr lang="en-GB" altLang="en-US" sz="2400" dirty="0">
                <a:solidFill>
                  <a:srgbClr val="0070C0"/>
                </a:solidFill>
                <a:latin typeface="+mn-lt"/>
              </a:rPr>
              <a:t>communication and </a:t>
            </a:r>
            <a:r>
              <a:rPr lang="en-GB" altLang="en-US" sz="2400" dirty="0" smtClean="0">
                <a:solidFill>
                  <a:srgbClr val="0070C0"/>
                </a:solidFill>
                <a:latin typeface="+mn-lt"/>
              </a:rPr>
              <a:t>understanding</a:t>
            </a:r>
            <a:endParaRPr lang="en-GB" altLang="en-US" sz="2400" dirty="0">
              <a:solidFill>
                <a:srgbClr val="0070C0"/>
              </a:solidFill>
              <a:latin typeface="+mn-lt"/>
            </a:endParaRPr>
          </a:p>
          <a:p>
            <a:pPr algn="l" eaLnBrk="1" hangingPunct="1">
              <a:buFont typeface="Arial" charset="0"/>
              <a:buChar char="•"/>
            </a:pPr>
            <a:endParaRPr lang="fr-BE" altLang="en-US" sz="2400" dirty="0">
              <a:solidFill>
                <a:srgbClr val="0070C0"/>
              </a:solidFill>
              <a:latin typeface="+mn-lt"/>
            </a:endParaRPr>
          </a:p>
          <a:p>
            <a:pPr algn="l" eaLnBrk="1" hangingPunct="1">
              <a:buFont typeface="Arial" charset="0"/>
              <a:buChar char="•"/>
            </a:pPr>
            <a:r>
              <a:rPr lang="fr-BE" altLang="en-US" sz="2400" b="1" dirty="0" smtClean="0">
                <a:solidFill>
                  <a:srgbClr val="0070C0"/>
                </a:solidFill>
                <a:latin typeface="+mn-lt"/>
              </a:rPr>
              <a:t>A </a:t>
            </a:r>
            <a:r>
              <a:rPr lang="fr-BE" altLang="en-US" sz="2400" b="1" dirty="0" err="1" smtClean="0">
                <a:solidFill>
                  <a:srgbClr val="0070C0"/>
                </a:solidFill>
                <a:latin typeface="+mn-lt"/>
              </a:rPr>
              <a:t>tool</a:t>
            </a:r>
            <a:r>
              <a:rPr lang="fr-BE" altLang="en-US" sz="2400" b="1" dirty="0" smtClean="0">
                <a:solidFill>
                  <a:srgbClr val="0070C0"/>
                </a:solidFill>
                <a:latin typeface="+mn-lt"/>
              </a:rPr>
              <a:t> and standard </a:t>
            </a:r>
            <a:r>
              <a:rPr lang="fr-BE" altLang="en-US" sz="2400" b="1" dirty="0">
                <a:solidFill>
                  <a:srgbClr val="0070C0"/>
                </a:solidFill>
                <a:latin typeface="+mn-lt"/>
              </a:rPr>
              <a:t>for </a:t>
            </a:r>
            <a:r>
              <a:rPr lang="fr-BE" altLang="en-US" sz="2400" b="1" dirty="0" err="1">
                <a:solidFill>
                  <a:srgbClr val="0070C0"/>
                </a:solidFill>
                <a:latin typeface="+mn-lt"/>
              </a:rPr>
              <a:t>modernising</a:t>
            </a:r>
            <a:r>
              <a:rPr lang="fr-BE" altLang="en-US" sz="2400" b="1" dirty="0">
                <a:solidFill>
                  <a:srgbClr val="0070C0"/>
                </a:solidFill>
                <a:latin typeface="+mn-lt"/>
              </a:rPr>
              <a:t> the </a:t>
            </a:r>
            <a:r>
              <a:rPr lang="fr-BE" altLang="en-US" sz="2400" b="1" dirty="0" err="1">
                <a:solidFill>
                  <a:srgbClr val="0070C0"/>
                </a:solidFill>
                <a:latin typeface="+mn-lt"/>
              </a:rPr>
              <a:t>statistical</a:t>
            </a:r>
            <a:r>
              <a:rPr lang="fr-BE" altLang="en-US" sz="2400" b="1" dirty="0">
                <a:solidFill>
                  <a:srgbClr val="0070C0"/>
                </a:solidFill>
                <a:latin typeface="+mn-lt"/>
              </a:rPr>
              <a:t> </a:t>
            </a:r>
            <a:r>
              <a:rPr lang="fr-BE" altLang="en-US" sz="2400" b="1" dirty="0" err="1" smtClean="0">
                <a:solidFill>
                  <a:srgbClr val="0070C0"/>
                </a:solidFill>
                <a:latin typeface="+mn-lt"/>
              </a:rPr>
              <a:t>industry</a:t>
            </a:r>
            <a:r>
              <a:rPr lang="fr-BE" altLang="en-US" sz="2400" dirty="0" smtClean="0">
                <a:solidFill>
                  <a:srgbClr val="0070C0"/>
                </a:solidFill>
                <a:latin typeface="+mn-lt"/>
              </a:rPr>
              <a:t>, and relevant to  the </a:t>
            </a:r>
            <a:r>
              <a:rPr lang="fr-BE" altLang="en-US" sz="2400" dirty="0" err="1" smtClean="0">
                <a:solidFill>
                  <a:srgbClr val="0070C0"/>
                </a:solidFill>
                <a:latin typeface="+mn-lt"/>
              </a:rPr>
              <a:t>strategy</a:t>
            </a:r>
            <a:r>
              <a:rPr lang="fr-BE" altLang="en-US" sz="2400" dirty="0" smtClean="0">
                <a:solidFill>
                  <a:srgbClr val="0070C0"/>
                </a:solidFill>
                <a:latin typeface="+mn-lt"/>
              </a:rPr>
              <a:t> </a:t>
            </a:r>
            <a:r>
              <a:rPr lang="fr-BE" altLang="en-US" sz="2400" dirty="0">
                <a:solidFill>
                  <a:srgbClr val="0070C0"/>
                </a:solidFill>
                <a:latin typeface="+mn-lt"/>
              </a:rPr>
              <a:t>of the UNECE Modernisation </a:t>
            </a:r>
            <a:r>
              <a:rPr lang="fr-BE" altLang="en-US" sz="2400" dirty="0" err="1">
                <a:solidFill>
                  <a:srgbClr val="0070C0"/>
                </a:solidFill>
                <a:latin typeface="+mn-lt"/>
              </a:rPr>
              <a:t>Committee</a:t>
            </a:r>
            <a:r>
              <a:rPr lang="fr-BE" altLang="en-US" sz="2400" dirty="0">
                <a:solidFill>
                  <a:srgbClr val="0070C0"/>
                </a:solidFill>
                <a:latin typeface="+mn-lt"/>
              </a:rPr>
              <a:t> on </a:t>
            </a:r>
            <a:r>
              <a:rPr lang="fr-BE" altLang="en-US" sz="2400" dirty="0" smtClean="0">
                <a:solidFill>
                  <a:srgbClr val="0070C0"/>
                </a:solidFill>
                <a:latin typeface="+mn-lt"/>
              </a:rPr>
              <a:t>Standards</a:t>
            </a:r>
            <a:endParaRPr lang="fr-BE" altLang="en-US" sz="2400" dirty="0">
              <a:solidFill>
                <a:srgbClr val="0070C0"/>
              </a:solidFill>
              <a:latin typeface="+mn-lt"/>
            </a:endParaRPr>
          </a:p>
        </p:txBody>
      </p:sp>
      <p:sp>
        <p:nvSpPr>
          <p:cNvPr id="3" name="Footer Placeholder 2"/>
          <p:cNvSpPr>
            <a:spLocks noGrp="1"/>
          </p:cNvSpPr>
          <p:nvPr>
            <p:ph type="ftr" sz="quarter" idx="4294967295"/>
          </p:nvPr>
        </p:nvSpPr>
        <p:spPr>
          <a:xfrm>
            <a:off x="827088" y="6245225"/>
            <a:ext cx="7345362" cy="476250"/>
          </a:xfrm>
          <a:prstGeom prst="rect">
            <a:avLst/>
          </a:prstGeom>
        </p:spPr>
        <p:txBody>
          <a:bodyPr/>
          <a:lstStyle/>
          <a:p>
            <a:pPr>
              <a:defRPr/>
            </a:pPr>
            <a:endParaRPr lang="en-GB"/>
          </a:p>
        </p:txBody>
      </p:sp>
      <p:sp>
        <p:nvSpPr>
          <p:cNvPr id="4" name="AutoShape 2" descr="Image result for reference tool"/>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1032" name="Picture 8" descr="http://theinstitute.ieee.org/img/56376-1368537296745.jp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35251" b="32374"/>
          <a:stretch/>
        </p:blipFill>
        <p:spPr bwMode="auto">
          <a:xfrm>
            <a:off x="1591368" y="4982627"/>
            <a:ext cx="5905500" cy="97753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845498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123">
                                            <p:txEl>
                                              <p:pRg st="0" end="0"/>
                                            </p:txEl>
                                          </p:spTgt>
                                        </p:tgtEl>
                                        <p:attrNameLst>
                                          <p:attrName>style.visibility</p:attrName>
                                        </p:attrNameLst>
                                      </p:cBhvr>
                                      <p:to>
                                        <p:strVal val="visible"/>
                                      </p:to>
                                    </p:set>
                                    <p:animEffect transition="in" filter="fade">
                                      <p:cBhvr>
                                        <p:cTn id="7" dur="500"/>
                                        <p:tgtEl>
                                          <p:spTgt spid="512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1028"/>
                                        </p:tgtEl>
                                        <p:attrNameLst>
                                          <p:attrName>style.visibility</p:attrName>
                                        </p:attrNameLst>
                                      </p:cBhvr>
                                      <p:to>
                                        <p:strVal val="visible"/>
                                      </p:to>
                                    </p:set>
                                    <p:animEffect transition="in" filter="fade">
                                      <p:cBhvr>
                                        <p:cTn id="10" dur="500"/>
                                        <p:tgtEl>
                                          <p:spTgt spid="1028"/>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5123">
                                            <p:txEl>
                                              <p:pRg st="2" end="2"/>
                                            </p:txEl>
                                          </p:spTgt>
                                        </p:tgtEl>
                                        <p:attrNameLst>
                                          <p:attrName>style.visibility</p:attrName>
                                        </p:attrNameLst>
                                      </p:cBhvr>
                                      <p:to>
                                        <p:strVal val="visible"/>
                                      </p:to>
                                    </p:set>
                                    <p:animEffect transition="in" filter="fade">
                                      <p:cBhvr>
                                        <p:cTn id="15" dur="500"/>
                                        <p:tgtEl>
                                          <p:spTgt spid="5123">
                                            <p:txEl>
                                              <p:pRg st="2" end="2"/>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1030"/>
                                        </p:tgtEl>
                                        <p:attrNameLst>
                                          <p:attrName>style.visibility</p:attrName>
                                        </p:attrNameLst>
                                      </p:cBhvr>
                                      <p:to>
                                        <p:strVal val="visible"/>
                                      </p:to>
                                    </p:set>
                                    <p:animEffect transition="in" filter="fade">
                                      <p:cBhvr>
                                        <p:cTn id="18" dur="500"/>
                                        <p:tgtEl>
                                          <p:spTgt spid="1030"/>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5123">
                                            <p:txEl>
                                              <p:pRg st="4" end="4"/>
                                            </p:txEl>
                                          </p:spTgt>
                                        </p:tgtEl>
                                        <p:attrNameLst>
                                          <p:attrName>style.visibility</p:attrName>
                                        </p:attrNameLst>
                                      </p:cBhvr>
                                      <p:to>
                                        <p:strVal val="visible"/>
                                      </p:to>
                                    </p:set>
                                    <p:animEffect transition="in" filter="fade">
                                      <p:cBhvr>
                                        <p:cTn id="23" dur="500"/>
                                        <p:tgtEl>
                                          <p:spTgt spid="5123">
                                            <p:txEl>
                                              <p:pRg st="4" end="4"/>
                                            </p:txEl>
                                          </p:spTgt>
                                        </p:tgtEl>
                                      </p:cBhvr>
                                    </p:animEffect>
                                  </p:childTnLst>
                                </p:cTn>
                              </p:par>
                              <p:par>
                                <p:cTn id="24" presetID="10" presetClass="entr" presetSubtype="0" fill="hold" nodeType="withEffect">
                                  <p:stCondLst>
                                    <p:cond delay="0"/>
                                  </p:stCondLst>
                                  <p:childTnLst>
                                    <p:set>
                                      <p:cBhvr>
                                        <p:cTn id="25" dur="1" fill="hold">
                                          <p:stCondLst>
                                            <p:cond delay="0"/>
                                          </p:stCondLst>
                                        </p:cTn>
                                        <p:tgtEl>
                                          <p:spTgt spid="1032"/>
                                        </p:tgtEl>
                                        <p:attrNameLst>
                                          <p:attrName>style.visibility</p:attrName>
                                        </p:attrNameLst>
                                      </p:cBhvr>
                                      <p:to>
                                        <p:strVal val="visible"/>
                                      </p:to>
                                    </p:set>
                                    <p:animEffect transition="in" filter="fade">
                                      <p:cBhvr>
                                        <p:cTn id="26" dur="500"/>
                                        <p:tgtEl>
                                          <p:spTgt spid="10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extBox 6"/>
          <p:cNvSpPr txBox="1">
            <a:spLocks noChangeArrowheads="1"/>
          </p:cNvSpPr>
          <p:nvPr/>
        </p:nvSpPr>
        <p:spPr bwMode="auto">
          <a:xfrm>
            <a:off x="2987825" y="312738"/>
            <a:ext cx="583232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r" eaLnBrk="0" fontAlgn="base" hangingPunct="0">
              <a:spcBef>
                <a:spcPct val="0"/>
              </a:spcBef>
              <a:spcAft>
                <a:spcPct val="0"/>
              </a:spcAft>
              <a:defRPr>
                <a:solidFill>
                  <a:schemeClr val="tx1"/>
                </a:solidFill>
                <a:latin typeface="Arial" charset="0"/>
              </a:defRPr>
            </a:lvl6pPr>
            <a:lvl7pPr marL="2971800" indent="-228600" algn="r" eaLnBrk="0" fontAlgn="base" hangingPunct="0">
              <a:spcBef>
                <a:spcPct val="0"/>
              </a:spcBef>
              <a:spcAft>
                <a:spcPct val="0"/>
              </a:spcAft>
              <a:defRPr>
                <a:solidFill>
                  <a:schemeClr val="tx1"/>
                </a:solidFill>
                <a:latin typeface="Arial" charset="0"/>
              </a:defRPr>
            </a:lvl7pPr>
            <a:lvl8pPr marL="3429000" indent="-228600" algn="r" eaLnBrk="0" fontAlgn="base" hangingPunct="0">
              <a:spcBef>
                <a:spcPct val="0"/>
              </a:spcBef>
              <a:spcAft>
                <a:spcPct val="0"/>
              </a:spcAft>
              <a:defRPr>
                <a:solidFill>
                  <a:schemeClr val="tx1"/>
                </a:solidFill>
                <a:latin typeface="Arial" charset="0"/>
              </a:defRPr>
            </a:lvl8pPr>
            <a:lvl9pPr marL="3886200" indent="-228600" algn="r" eaLnBrk="0" fontAlgn="base" hangingPunct="0">
              <a:spcBef>
                <a:spcPct val="0"/>
              </a:spcBef>
              <a:spcAft>
                <a:spcPct val="0"/>
              </a:spcAft>
              <a:defRPr>
                <a:solidFill>
                  <a:schemeClr val="tx1"/>
                </a:solidFill>
                <a:latin typeface="Arial" charset="0"/>
              </a:defRPr>
            </a:lvl9pPr>
          </a:lstStyle>
          <a:p>
            <a:pPr algn="r" eaLnBrk="1" hangingPunct="1"/>
            <a:r>
              <a:rPr lang="fr-BE" altLang="en-US" b="1" dirty="0">
                <a:solidFill>
                  <a:srgbClr val="0F5494"/>
                </a:solidFill>
                <a:latin typeface="Verdana" pitchFamily="34" charset="0"/>
                <a:cs typeface="Arial" charset="0"/>
              </a:rPr>
              <a:t>How </a:t>
            </a:r>
            <a:r>
              <a:rPr lang="fr-BE" altLang="en-US" b="1" dirty="0" err="1">
                <a:solidFill>
                  <a:srgbClr val="0F5494"/>
                </a:solidFill>
                <a:latin typeface="Verdana" pitchFamily="34" charset="0"/>
                <a:cs typeface="Arial" charset="0"/>
              </a:rPr>
              <a:t>was</a:t>
            </a:r>
            <a:r>
              <a:rPr lang="fr-BE" altLang="en-US" b="1" dirty="0">
                <a:solidFill>
                  <a:srgbClr val="0F5494"/>
                </a:solidFill>
                <a:latin typeface="Verdana" pitchFamily="34" charset="0"/>
                <a:cs typeface="Arial" charset="0"/>
              </a:rPr>
              <a:t> the </a:t>
            </a:r>
            <a:r>
              <a:rPr lang="fr-BE" altLang="en-US" b="1" dirty="0" err="1">
                <a:solidFill>
                  <a:srgbClr val="0F5494"/>
                </a:solidFill>
                <a:latin typeface="Verdana" pitchFamily="34" charset="0"/>
                <a:cs typeface="Arial" charset="0"/>
              </a:rPr>
              <a:t>revision</a:t>
            </a:r>
            <a:r>
              <a:rPr lang="fr-BE" altLang="en-US" b="1" dirty="0">
                <a:solidFill>
                  <a:srgbClr val="0F5494"/>
                </a:solidFill>
                <a:latin typeface="Verdana" pitchFamily="34" charset="0"/>
                <a:cs typeface="Arial" charset="0"/>
              </a:rPr>
              <a:t> </a:t>
            </a:r>
            <a:r>
              <a:rPr lang="fr-BE" altLang="en-US" b="1" dirty="0" err="1">
                <a:solidFill>
                  <a:srgbClr val="0F5494"/>
                </a:solidFill>
                <a:latin typeface="Verdana" pitchFamily="34" charset="0"/>
                <a:cs typeface="Arial" charset="0"/>
              </a:rPr>
              <a:t>exercise</a:t>
            </a:r>
            <a:r>
              <a:rPr lang="fr-BE" altLang="en-US" b="1" dirty="0">
                <a:solidFill>
                  <a:srgbClr val="0F5494"/>
                </a:solidFill>
                <a:latin typeface="Verdana" pitchFamily="34" charset="0"/>
                <a:cs typeface="Arial" charset="0"/>
              </a:rPr>
              <a:t> </a:t>
            </a:r>
            <a:r>
              <a:rPr lang="fr-BE" altLang="en-US" b="1" dirty="0" err="1">
                <a:solidFill>
                  <a:srgbClr val="0F5494"/>
                </a:solidFill>
                <a:latin typeface="Verdana" pitchFamily="34" charset="0"/>
                <a:cs typeface="Arial" charset="0"/>
              </a:rPr>
              <a:t>conducted</a:t>
            </a:r>
            <a:r>
              <a:rPr lang="fr-BE" altLang="en-US" b="1" dirty="0">
                <a:solidFill>
                  <a:srgbClr val="0F5494"/>
                </a:solidFill>
                <a:latin typeface="Verdana" pitchFamily="34" charset="0"/>
                <a:cs typeface="Arial" charset="0"/>
              </a:rPr>
              <a:t> ?</a:t>
            </a:r>
            <a:endParaRPr lang="en-US" altLang="en-US" dirty="0">
              <a:solidFill>
                <a:srgbClr val="0F5494"/>
              </a:solidFill>
              <a:latin typeface="Verdana" pitchFamily="34" charset="0"/>
              <a:cs typeface="Arial" charset="0"/>
            </a:endParaRPr>
          </a:p>
          <a:p>
            <a:pPr algn="l" eaLnBrk="1" hangingPunct="1"/>
            <a:endParaRPr lang="en-US" altLang="en-US" dirty="0">
              <a:solidFill>
                <a:srgbClr val="0F5494"/>
              </a:solidFill>
              <a:latin typeface="Verdana" pitchFamily="34" charset="0"/>
              <a:cs typeface="Arial" charset="0"/>
            </a:endParaRPr>
          </a:p>
        </p:txBody>
      </p:sp>
      <p:sp>
        <p:nvSpPr>
          <p:cNvPr id="9219" name="TextBox 2"/>
          <p:cNvSpPr txBox="1">
            <a:spLocks noChangeArrowheads="1"/>
          </p:cNvSpPr>
          <p:nvPr/>
        </p:nvSpPr>
        <p:spPr bwMode="auto">
          <a:xfrm>
            <a:off x="684213" y="1196975"/>
            <a:ext cx="7632700" cy="47089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r" eaLnBrk="0" fontAlgn="base" hangingPunct="0">
              <a:spcBef>
                <a:spcPct val="0"/>
              </a:spcBef>
              <a:spcAft>
                <a:spcPct val="0"/>
              </a:spcAft>
              <a:defRPr>
                <a:solidFill>
                  <a:schemeClr val="tx1"/>
                </a:solidFill>
                <a:latin typeface="Arial" charset="0"/>
              </a:defRPr>
            </a:lvl6pPr>
            <a:lvl7pPr marL="2971800" indent="-228600" algn="r" eaLnBrk="0" fontAlgn="base" hangingPunct="0">
              <a:spcBef>
                <a:spcPct val="0"/>
              </a:spcBef>
              <a:spcAft>
                <a:spcPct val="0"/>
              </a:spcAft>
              <a:defRPr>
                <a:solidFill>
                  <a:schemeClr val="tx1"/>
                </a:solidFill>
                <a:latin typeface="Arial" charset="0"/>
              </a:defRPr>
            </a:lvl7pPr>
            <a:lvl8pPr marL="3429000" indent="-228600" algn="r" eaLnBrk="0" fontAlgn="base" hangingPunct="0">
              <a:spcBef>
                <a:spcPct val="0"/>
              </a:spcBef>
              <a:spcAft>
                <a:spcPct val="0"/>
              </a:spcAft>
              <a:defRPr>
                <a:solidFill>
                  <a:schemeClr val="tx1"/>
                </a:solidFill>
                <a:latin typeface="Arial" charset="0"/>
              </a:defRPr>
            </a:lvl8pPr>
            <a:lvl9pPr marL="3886200" indent="-228600" algn="r" eaLnBrk="0" fontAlgn="base" hangingPunct="0">
              <a:spcBef>
                <a:spcPct val="0"/>
              </a:spcBef>
              <a:spcAft>
                <a:spcPct val="0"/>
              </a:spcAft>
              <a:defRPr>
                <a:solidFill>
                  <a:schemeClr val="tx1"/>
                </a:solidFill>
                <a:latin typeface="Arial" charset="0"/>
              </a:defRPr>
            </a:lvl9pPr>
          </a:lstStyle>
          <a:p>
            <a:pPr algn="l" eaLnBrk="1" hangingPunct="1">
              <a:buFont typeface="Arial" charset="0"/>
              <a:buChar char="•"/>
            </a:pPr>
            <a:r>
              <a:rPr lang="fr-BE" altLang="en-US" sz="2000" dirty="0">
                <a:solidFill>
                  <a:srgbClr val="0070C0"/>
                </a:solidFill>
                <a:latin typeface="+mn-lt"/>
              </a:rPr>
              <a:t>In March 2014 an </a:t>
            </a:r>
            <a:r>
              <a:rPr lang="fr-BE" altLang="en-US" sz="2000" b="1" i="1" dirty="0">
                <a:solidFill>
                  <a:srgbClr val="0070C0"/>
                </a:solidFill>
                <a:latin typeface="+mn-lt"/>
              </a:rPr>
              <a:t>ad hoc</a:t>
            </a:r>
            <a:r>
              <a:rPr lang="fr-BE" altLang="en-US" sz="2000" b="1" dirty="0">
                <a:solidFill>
                  <a:srgbClr val="0070C0"/>
                </a:solidFill>
                <a:latin typeface="+mn-lt"/>
              </a:rPr>
              <a:t> </a:t>
            </a:r>
            <a:r>
              <a:rPr lang="fr-BE" altLang="en-US" sz="2000" b="1" dirty="0" err="1">
                <a:solidFill>
                  <a:srgbClr val="0070C0"/>
                </a:solidFill>
                <a:latin typeface="+mn-lt"/>
              </a:rPr>
              <a:t>Task</a:t>
            </a:r>
            <a:r>
              <a:rPr lang="fr-BE" altLang="en-US" sz="2000" b="1" dirty="0">
                <a:solidFill>
                  <a:srgbClr val="0070C0"/>
                </a:solidFill>
                <a:latin typeface="+mn-lt"/>
              </a:rPr>
              <a:t> Force </a:t>
            </a:r>
            <a:r>
              <a:rPr lang="fr-BE" altLang="en-US" sz="2000" dirty="0" smtClean="0">
                <a:solidFill>
                  <a:srgbClr val="0070C0"/>
                </a:solidFill>
                <a:latin typeface="+mn-lt"/>
              </a:rPr>
              <a:t>set up </a:t>
            </a:r>
            <a:r>
              <a:rPr lang="fr-BE" altLang="en-US" sz="2000" dirty="0" err="1" smtClean="0">
                <a:solidFill>
                  <a:srgbClr val="0070C0"/>
                </a:solidFill>
                <a:latin typeface="+mn-lt"/>
              </a:rPr>
              <a:t>from</a:t>
            </a:r>
            <a:r>
              <a:rPr lang="fr-BE" altLang="en-US" sz="2000" dirty="0" smtClean="0">
                <a:solidFill>
                  <a:srgbClr val="0070C0"/>
                </a:solidFill>
                <a:latin typeface="+mn-lt"/>
              </a:rPr>
              <a:t> </a:t>
            </a:r>
            <a:r>
              <a:rPr lang="fr-BE" altLang="en-US" sz="2000" dirty="0" err="1" smtClean="0">
                <a:solidFill>
                  <a:srgbClr val="0070C0"/>
                </a:solidFill>
                <a:latin typeface="+mn-lt"/>
              </a:rPr>
              <a:t>members</a:t>
            </a:r>
            <a:r>
              <a:rPr lang="fr-BE" altLang="en-US" sz="2000" dirty="0" smtClean="0">
                <a:solidFill>
                  <a:srgbClr val="0070C0"/>
                </a:solidFill>
                <a:latin typeface="+mn-lt"/>
              </a:rPr>
              <a:t> of</a:t>
            </a:r>
          </a:p>
          <a:p>
            <a:pPr lvl="1" algn="l" eaLnBrk="1" hangingPunct="1">
              <a:lnSpc>
                <a:spcPct val="150000"/>
              </a:lnSpc>
              <a:buFont typeface="Arial" charset="0"/>
              <a:buChar char="•"/>
            </a:pPr>
            <a:r>
              <a:rPr lang="fr-BE" altLang="en-US" sz="2000" dirty="0" smtClean="0">
                <a:solidFill>
                  <a:srgbClr val="0070C0"/>
                </a:solidFill>
                <a:latin typeface="+mn-lt"/>
              </a:rPr>
              <a:t>SDMX </a:t>
            </a:r>
            <a:r>
              <a:rPr lang="fr-BE" altLang="en-US" sz="2000" dirty="0" err="1">
                <a:solidFill>
                  <a:srgbClr val="0070C0"/>
                </a:solidFill>
                <a:latin typeface="+mn-lt"/>
              </a:rPr>
              <a:t>Statistical</a:t>
            </a:r>
            <a:r>
              <a:rPr lang="fr-BE" altLang="en-US" sz="2000" dirty="0">
                <a:solidFill>
                  <a:srgbClr val="0070C0"/>
                </a:solidFill>
                <a:latin typeface="+mn-lt"/>
              </a:rPr>
              <a:t> </a:t>
            </a:r>
            <a:r>
              <a:rPr lang="fr-BE" altLang="en-US" sz="2000" dirty="0" err="1">
                <a:solidFill>
                  <a:srgbClr val="0070C0"/>
                </a:solidFill>
                <a:latin typeface="+mn-lt"/>
              </a:rPr>
              <a:t>Working</a:t>
            </a:r>
            <a:r>
              <a:rPr lang="fr-BE" altLang="en-US" sz="2000" dirty="0">
                <a:solidFill>
                  <a:srgbClr val="0070C0"/>
                </a:solidFill>
                <a:latin typeface="+mn-lt"/>
              </a:rPr>
              <a:t> Group (</a:t>
            </a:r>
            <a:r>
              <a:rPr lang="fr-BE" altLang="en-US" sz="2000" dirty="0" smtClean="0">
                <a:solidFill>
                  <a:srgbClr val="0070C0"/>
                </a:solidFill>
                <a:latin typeface="+mn-lt"/>
              </a:rPr>
              <a:t>SWG), </a:t>
            </a:r>
          </a:p>
          <a:p>
            <a:pPr lvl="1" algn="l" eaLnBrk="1" hangingPunct="1">
              <a:lnSpc>
                <a:spcPct val="150000"/>
              </a:lnSpc>
              <a:buFont typeface="Arial" charset="0"/>
              <a:buChar char="•"/>
            </a:pPr>
            <a:r>
              <a:rPr lang="fr-BE" altLang="en-US" sz="2000" dirty="0" smtClean="0">
                <a:solidFill>
                  <a:srgbClr val="0070C0"/>
                </a:solidFill>
                <a:latin typeface="+mn-lt"/>
              </a:rPr>
              <a:t>SDMX </a:t>
            </a:r>
            <a:r>
              <a:rPr lang="fr-BE" altLang="en-US" sz="2000" dirty="0" err="1" smtClean="0">
                <a:solidFill>
                  <a:srgbClr val="0070C0"/>
                </a:solidFill>
                <a:latin typeface="+mn-lt"/>
              </a:rPr>
              <a:t>Technical</a:t>
            </a:r>
            <a:r>
              <a:rPr lang="fr-BE" altLang="en-US" sz="2000" dirty="0" smtClean="0">
                <a:solidFill>
                  <a:srgbClr val="0070C0"/>
                </a:solidFill>
                <a:latin typeface="+mn-lt"/>
              </a:rPr>
              <a:t> </a:t>
            </a:r>
            <a:r>
              <a:rPr lang="fr-BE" altLang="en-US" sz="2000" dirty="0" err="1">
                <a:solidFill>
                  <a:srgbClr val="0070C0"/>
                </a:solidFill>
                <a:latin typeface="+mn-lt"/>
              </a:rPr>
              <a:t>Working</a:t>
            </a:r>
            <a:r>
              <a:rPr lang="fr-BE" altLang="en-US" sz="2000" dirty="0">
                <a:solidFill>
                  <a:srgbClr val="0070C0"/>
                </a:solidFill>
                <a:latin typeface="+mn-lt"/>
              </a:rPr>
              <a:t> Group (TWG</a:t>
            </a:r>
            <a:r>
              <a:rPr lang="fr-BE" altLang="en-US" sz="2000" dirty="0" smtClean="0">
                <a:solidFill>
                  <a:srgbClr val="0070C0"/>
                </a:solidFill>
                <a:latin typeface="+mn-lt"/>
              </a:rPr>
              <a:t>), </a:t>
            </a:r>
          </a:p>
          <a:p>
            <a:pPr lvl="1" algn="l" eaLnBrk="1" hangingPunct="1">
              <a:lnSpc>
                <a:spcPct val="150000"/>
              </a:lnSpc>
              <a:buFont typeface="Arial" charset="0"/>
              <a:buChar char="•"/>
            </a:pPr>
            <a:r>
              <a:rPr lang="fr-BE" altLang="en-US" sz="2000" dirty="0" smtClean="0">
                <a:solidFill>
                  <a:srgbClr val="0070C0"/>
                </a:solidFill>
                <a:latin typeface="+mn-lt"/>
              </a:rPr>
              <a:t>and </a:t>
            </a:r>
            <a:r>
              <a:rPr lang="fr-BE" altLang="en-US" sz="2000" dirty="0" err="1" smtClean="0">
                <a:solidFill>
                  <a:srgbClr val="0070C0"/>
                </a:solidFill>
                <a:latin typeface="+mn-lt"/>
              </a:rPr>
              <a:t>other</a:t>
            </a:r>
            <a:r>
              <a:rPr lang="fr-BE" altLang="en-US" sz="2000" dirty="0" smtClean="0">
                <a:solidFill>
                  <a:srgbClr val="0070C0"/>
                </a:solidFill>
                <a:latin typeface="+mn-lt"/>
              </a:rPr>
              <a:t>  </a:t>
            </a:r>
            <a:r>
              <a:rPr lang="fr-BE" altLang="en-US" sz="2000" dirty="0" err="1" smtClean="0">
                <a:solidFill>
                  <a:srgbClr val="0070C0"/>
                </a:solidFill>
                <a:latin typeface="+mn-lt"/>
              </a:rPr>
              <a:t>metadata</a:t>
            </a:r>
            <a:r>
              <a:rPr lang="fr-BE" altLang="en-US" sz="2000" dirty="0" smtClean="0">
                <a:solidFill>
                  <a:srgbClr val="0070C0"/>
                </a:solidFill>
                <a:latin typeface="+mn-lt"/>
              </a:rPr>
              <a:t>/SDMX experts. </a:t>
            </a:r>
            <a:endParaRPr lang="en-GB" altLang="en-US" sz="2000" dirty="0">
              <a:solidFill>
                <a:srgbClr val="0070C0"/>
              </a:solidFill>
              <a:latin typeface="+mn-lt"/>
            </a:endParaRPr>
          </a:p>
          <a:p>
            <a:pPr algn="l" eaLnBrk="1" hangingPunct="1">
              <a:buFont typeface="Arial" charset="0"/>
              <a:buChar char="•"/>
            </a:pPr>
            <a:endParaRPr lang="en-GB" altLang="en-US" sz="2000" dirty="0">
              <a:solidFill>
                <a:srgbClr val="0070C0"/>
              </a:solidFill>
              <a:latin typeface="+mn-lt"/>
            </a:endParaRPr>
          </a:p>
          <a:p>
            <a:pPr algn="l" eaLnBrk="1" hangingPunct="1">
              <a:buFont typeface="Arial" charset="0"/>
              <a:buChar char="•"/>
            </a:pPr>
            <a:r>
              <a:rPr lang="en-GB" altLang="en-US" sz="2000" dirty="0" smtClean="0">
                <a:solidFill>
                  <a:srgbClr val="0070C0"/>
                </a:solidFill>
                <a:latin typeface="+mn-lt"/>
              </a:rPr>
              <a:t>The inputs to the work were:</a:t>
            </a:r>
          </a:p>
          <a:p>
            <a:pPr lvl="1" algn="l" eaLnBrk="1" hangingPunct="1">
              <a:lnSpc>
                <a:spcPct val="150000"/>
              </a:lnSpc>
              <a:buFont typeface="Arial" charset="0"/>
              <a:buChar char="•"/>
            </a:pPr>
            <a:r>
              <a:rPr lang="en-GB" altLang="en-US" sz="2000" dirty="0" smtClean="0">
                <a:solidFill>
                  <a:srgbClr val="0070C0"/>
                </a:solidFill>
                <a:latin typeface="+mn-lt"/>
              </a:rPr>
              <a:t>The 2009 MCV</a:t>
            </a:r>
          </a:p>
          <a:p>
            <a:pPr lvl="1" algn="l" eaLnBrk="1" hangingPunct="1">
              <a:lnSpc>
                <a:spcPct val="150000"/>
              </a:lnSpc>
              <a:buFont typeface="Arial" charset="0"/>
              <a:buChar char="•"/>
            </a:pPr>
            <a:r>
              <a:rPr lang="en-GB" altLang="en-US" sz="2000" dirty="0" smtClean="0">
                <a:solidFill>
                  <a:srgbClr val="0070C0"/>
                </a:solidFill>
                <a:latin typeface="+mn-lt"/>
              </a:rPr>
              <a:t>A glossary of SDMX technical terms provided by the TWG</a:t>
            </a:r>
          </a:p>
          <a:p>
            <a:pPr lvl="1" algn="l" eaLnBrk="1" hangingPunct="1">
              <a:lnSpc>
                <a:spcPct val="150000"/>
              </a:lnSpc>
              <a:buFont typeface="Arial" charset="0"/>
              <a:buChar char="•"/>
            </a:pPr>
            <a:r>
              <a:rPr lang="en-GB" altLang="en-US" sz="2000" dirty="0" smtClean="0">
                <a:solidFill>
                  <a:srgbClr val="0070C0"/>
                </a:solidFill>
                <a:latin typeface="+mn-lt"/>
              </a:rPr>
              <a:t>A 2009 mapping of IMF, Eurostat, OECD and SDMX ref. metadata terms</a:t>
            </a:r>
          </a:p>
          <a:p>
            <a:pPr lvl="1" algn="l" eaLnBrk="1" hangingPunct="1">
              <a:lnSpc>
                <a:spcPct val="150000"/>
              </a:lnSpc>
              <a:buFont typeface="Arial" charset="0"/>
              <a:buChar char="•"/>
            </a:pPr>
            <a:r>
              <a:rPr lang="en-GB" altLang="en-US" sz="2000" b="1" dirty="0" smtClean="0">
                <a:solidFill>
                  <a:srgbClr val="0070C0"/>
                </a:solidFill>
                <a:latin typeface="+mn-lt"/>
              </a:rPr>
              <a:t>Good ideas!</a:t>
            </a:r>
          </a:p>
        </p:txBody>
      </p:sp>
      <p:sp>
        <p:nvSpPr>
          <p:cNvPr id="2" name="Footer Placeholder 1"/>
          <p:cNvSpPr>
            <a:spLocks noGrp="1"/>
          </p:cNvSpPr>
          <p:nvPr>
            <p:ph type="ftr" sz="quarter" idx="4294967295"/>
          </p:nvPr>
        </p:nvSpPr>
        <p:spPr>
          <a:xfrm>
            <a:off x="827088" y="6245225"/>
            <a:ext cx="7345362" cy="476250"/>
          </a:xfrm>
          <a:prstGeom prst="rect">
            <a:avLst/>
          </a:prstGeom>
        </p:spPr>
        <p:txBody>
          <a:bodyPr/>
          <a:lstStyle/>
          <a:p>
            <a:pPr>
              <a:defRPr/>
            </a:pPr>
            <a:endParaRPr lang="en-GB"/>
          </a:p>
        </p:txBody>
      </p:sp>
      <p:pic>
        <p:nvPicPr>
          <p:cNvPr id="7170" name="Picture 2" descr="http://csr-news.net/main/wp-content/photos/Netzwerk.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580111" y="1724892"/>
            <a:ext cx="3537111" cy="2352180"/>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http://cliparts.co/cliparts/rTL/nan/rTLnankxc.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059832" y="4976696"/>
            <a:ext cx="1080120" cy="108532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0762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219">
                                            <p:txEl>
                                              <p:pRg st="0" end="0"/>
                                            </p:txEl>
                                          </p:spTgt>
                                        </p:tgtEl>
                                        <p:attrNameLst>
                                          <p:attrName>style.visibility</p:attrName>
                                        </p:attrNameLst>
                                      </p:cBhvr>
                                      <p:to>
                                        <p:strVal val="visible"/>
                                      </p:to>
                                    </p:set>
                                    <p:animEffect transition="in" filter="fade">
                                      <p:cBhvr>
                                        <p:cTn id="7" dur="500"/>
                                        <p:tgtEl>
                                          <p:spTgt spid="9219">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7170"/>
                                        </p:tgtEl>
                                        <p:attrNameLst>
                                          <p:attrName>style.visibility</p:attrName>
                                        </p:attrNameLst>
                                      </p:cBhvr>
                                      <p:to>
                                        <p:strVal val="visible"/>
                                      </p:to>
                                    </p:set>
                                    <p:animEffect transition="in" filter="fade">
                                      <p:cBhvr>
                                        <p:cTn id="10" dur="500"/>
                                        <p:tgtEl>
                                          <p:spTgt spid="7170"/>
                                        </p:tgtEl>
                                      </p:cBhvr>
                                    </p:animEffect>
                                  </p:childTnLst>
                                </p:cTn>
                              </p:par>
                              <p:par>
                                <p:cTn id="11" presetID="10" presetClass="entr" presetSubtype="0" fill="hold" nodeType="withEffect">
                                  <p:stCondLst>
                                    <p:cond delay="0"/>
                                  </p:stCondLst>
                                  <p:childTnLst>
                                    <p:set>
                                      <p:cBhvr>
                                        <p:cTn id="12" dur="1" fill="hold">
                                          <p:stCondLst>
                                            <p:cond delay="0"/>
                                          </p:stCondLst>
                                        </p:cTn>
                                        <p:tgtEl>
                                          <p:spTgt spid="9219">
                                            <p:txEl>
                                              <p:pRg st="1" end="1"/>
                                            </p:txEl>
                                          </p:spTgt>
                                        </p:tgtEl>
                                        <p:attrNameLst>
                                          <p:attrName>style.visibility</p:attrName>
                                        </p:attrNameLst>
                                      </p:cBhvr>
                                      <p:to>
                                        <p:strVal val="visible"/>
                                      </p:to>
                                    </p:set>
                                    <p:animEffect transition="in" filter="fade">
                                      <p:cBhvr>
                                        <p:cTn id="13" dur="500"/>
                                        <p:tgtEl>
                                          <p:spTgt spid="9219">
                                            <p:txEl>
                                              <p:pRg st="1" end="1"/>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9219">
                                            <p:txEl>
                                              <p:pRg st="2" end="2"/>
                                            </p:txEl>
                                          </p:spTgt>
                                        </p:tgtEl>
                                        <p:attrNameLst>
                                          <p:attrName>style.visibility</p:attrName>
                                        </p:attrNameLst>
                                      </p:cBhvr>
                                      <p:to>
                                        <p:strVal val="visible"/>
                                      </p:to>
                                    </p:set>
                                    <p:animEffect transition="in" filter="fade">
                                      <p:cBhvr>
                                        <p:cTn id="18" dur="500"/>
                                        <p:tgtEl>
                                          <p:spTgt spid="9219">
                                            <p:txEl>
                                              <p:pRg st="2" end="2"/>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9219">
                                            <p:txEl>
                                              <p:pRg st="3" end="3"/>
                                            </p:txEl>
                                          </p:spTgt>
                                        </p:tgtEl>
                                        <p:attrNameLst>
                                          <p:attrName>style.visibility</p:attrName>
                                        </p:attrNameLst>
                                      </p:cBhvr>
                                      <p:to>
                                        <p:strVal val="visible"/>
                                      </p:to>
                                    </p:set>
                                    <p:animEffect transition="in" filter="fade">
                                      <p:cBhvr>
                                        <p:cTn id="23" dur="500"/>
                                        <p:tgtEl>
                                          <p:spTgt spid="9219">
                                            <p:txEl>
                                              <p:pRg st="3" end="3"/>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9219">
                                            <p:txEl>
                                              <p:pRg st="5" end="5"/>
                                            </p:txEl>
                                          </p:spTgt>
                                        </p:tgtEl>
                                        <p:attrNameLst>
                                          <p:attrName>style.visibility</p:attrName>
                                        </p:attrNameLst>
                                      </p:cBhvr>
                                      <p:to>
                                        <p:strVal val="visible"/>
                                      </p:to>
                                    </p:set>
                                    <p:animEffect transition="in" filter="fade">
                                      <p:cBhvr>
                                        <p:cTn id="28" dur="500"/>
                                        <p:tgtEl>
                                          <p:spTgt spid="9219">
                                            <p:txEl>
                                              <p:pRg st="5" end="5"/>
                                            </p:txEl>
                                          </p:spTgt>
                                        </p:tgtEl>
                                      </p:cBhvr>
                                    </p:animEffect>
                                  </p:childTnLst>
                                </p:cTn>
                              </p:par>
                              <p:par>
                                <p:cTn id="29" presetID="10" presetClass="entr" presetSubtype="0" fill="hold" nodeType="withEffect">
                                  <p:stCondLst>
                                    <p:cond delay="0"/>
                                  </p:stCondLst>
                                  <p:childTnLst>
                                    <p:set>
                                      <p:cBhvr>
                                        <p:cTn id="30" dur="1" fill="hold">
                                          <p:stCondLst>
                                            <p:cond delay="0"/>
                                          </p:stCondLst>
                                        </p:cTn>
                                        <p:tgtEl>
                                          <p:spTgt spid="9219">
                                            <p:txEl>
                                              <p:pRg st="6" end="6"/>
                                            </p:txEl>
                                          </p:spTgt>
                                        </p:tgtEl>
                                        <p:attrNameLst>
                                          <p:attrName>style.visibility</p:attrName>
                                        </p:attrNameLst>
                                      </p:cBhvr>
                                      <p:to>
                                        <p:strVal val="visible"/>
                                      </p:to>
                                    </p:set>
                                    <p:animEffect transition="in" filter="fade">
                                      <p:cBhvr>
                                        <p:cTn id="31" dur="500"/>
                                        <p:tgtEl>
                                          <p:spTgt spid="9219">
                                            <p:txEl>
                                              <p:pRg st="6" end="6"/>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nodeType="clickEffect">
                                  <p:stCondLst>
                                    <p:cond delay="0"/>
                                  </p:stCondLst>
                                  <p:childTnLst>
                                    <p:set>
                                      <p:cBhvr>
                                        <p:cTn id="35" dur="1" fill="hold">
                                          <p:stCondLst>
                                            <p:cond delay="0"/>
                                          </p:stCondLst>
                                        </p:cTn>
                                        <p:tgtEl>
                                          <p:spTgt spid="9219">
                                            <p:txEl>
                                              <p:pRg st="7" end="7"/>
                                            </p:txEl>
                                          </p:spTgt>
                                        </p:tgtEl>
                                        <p:attrNameLst>
                                          <p:attrName>style.visibility</p:attrName>
                                        </p:attrNameLst>
                                      </p:cBhvr>
                                      <p:to>
                                        <p:strVal val="visible"/>
                                      </p:to>
                                    </p:set>
                                    <p:animEffect transition="in" filter="fade">
                                      <p:cBhvr>
                                        <p:cTn id="36" dur="500"/>
                                        <p:tgtEl>
                                          <p:spTgt spid="9219">
                                            <p:txEl>
                                              <p:pRg st="7" end="7"/>
                                            </p:txEl>
                                          </p:spTgt>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nodeType="clickEffect">
                                  <p:stCondLst>
                                    <p:cond delay="0"/>
                                  </p:stCondLst>
                                  <p:childTnLst>
                                    <p:set>
                                      <p:cBhvr>
                                        <p:cTn id="40" dur="1" fill="hold">
                                          <p:stCondLst>
                                            <p:cond delay="0"/>
                                          </p:stCondLst>
                                        </p:cTn>
                                        <p:tgtEl>
                                          <p:spTgt spid="9219">
                                            <p:txEl>
                                              <p:pRg st="8" end="8"/>
                                            </p:txEl>
                                          </p:spTgt>
                                        </p:tgtEl>
                                        <p:attrNameLst>
                                          <p:attrName>style.visibility</p:attrName>
                                        </p:attrNameLst>
                                      </p:cBhvr>
                                      <p:to>
                                        <p:strVal val="visible"/>
                                      </p:to>
                                    </p:set>
                                    <p:animEffect transition="in" filter="fade">
                                      <p:cBhvr>
                                        <p:cTn id="41" dur="500"/>
                                        <p:tgtEl>
                                          <p:spTgt spid="9219">
                                            <p:txEl>
                                              <p:pRg st="8" end="8"/>
                                            </p:txEl>
                                          </p:spTgt>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nodeType="clickEffect">
                                  <p:stCondLst>
                                    <p:cond delay="0"/>
                                  </p:stCondLst>
                                  <p:childTnLst>
                                    <p:set>
                                      <p:cBhvr>
                                        <p:cTn id="45" dur="1" fill="hold">
                                          <p:stCondLst>
                                            <p:cond delay="0"/>
                                          </p:stCondLst>
                                        </p:cTn>
                                        <p:tgtEl>
                                          <p:spTgt spid="9219">
                                            <p:txEl>
                                              <p:pRg st="9" end="9"/>
                                            </p:txEl>
                                          </p:spTgt>
                                        </p:tgtEl>
                                        <p:attrNameLst>
                                          <p:attrName>style.visibility</p:attrName>
                                        </p:attrNameLst>
                                      </p:cBhvr>
                                      <p:to>
                                        <p:strVal val="visible"/>
                                      </p:to>
                                    </p:set>
                                    <p:animEffect transition="in" filter="fade">
                                      <p:cBhvr>
                                        <p:cTn id="46" dur="500"/>
                                        <p:tgtEl>
                                          <p:spTgt spid="9219">
                                            <p:txEl>
                                              <p:pRg st="9" end="9"/>
                                            </p:txEl>
                                          </p:spTgt>
                                        </p:tgtEl>
                                      </p:cBhvr>
                                    </p:animEffect>
                                  </p:childTnLst>
                                </p:cTn>
                              </p:par>
                              <p:par>
                                <p:cTn id="47" presetID="10" presetClass="entr" presetSubtype="0" fill="hold" nodeType="withEffect">
                                  <p:stCondLst>
                                    <p:cond delay="0"/>
                                  </p:stCondLst>
                                  <p:childTnLst>
                                    <p:set>
                                      <p:cBhvr>
                                        <p:cTn id="48" dur="1" fill="hold">
                                          <p:stCondLst>
                                            <p:cond delay="0"/>
                                          </p:stCondLst>
                                        </p:cTn>
                                        <p:tgtEl>
                                          <p:spTgt spid="1026"/>
                                        </p:tgtEl>
                                        <p:attrNameLst>
                                          <p:attrName>style.visibility</p:attrName>
                                        </p:attrNameLst>
                                      </p:cBhvr>
                                      <p:to>
                                        <p:strVal val="visible"/>
                                      </p:to>
                                    </p:set>
                                    <p:animEffect transition="in" filter="fade">
                                      <p:cBhvr>
                                        <p:cTn id="49" dur="5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http://www1.unece.org/stat/platform/download/attachments/65372817/gsim?version=6&amp;modificationDate=1387781042847&amp;api=v2"/>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8928" t="7938" r="3324" b="14612"/>
          <a:stretch/>
        </p:blipFill>
        <p:spPr bwMode="auto">
          <a:xfrm>
            <a:off x="5484826" y="2739378"/>
            <a:ext cx="3119622" cy="1893042"/>
          </a:xfrm>
          <a:prstGeom prst="rect">
            <a:avLst/>
          </a:prstGeom>
          <a:noFill/>
          <a:extLst>
            <a:ext uri="{909E8E84-426E-40DD-AFC4-6F175D3DCCD1}">
              <a14:hiddenFill xmlns:a14="http://schemas.microsoft.com/office/drawing/2010/main">
                <a:solidFill>
                  <a:srgbClr val="FFFFFF"/>
                </a:solidFill>
              </a14:hiddenFill>
            </a:ext>
          </a:extLst>
        </p:spPr>
      </p:pic>
      <p:sp>
        <p:nvSpPr>
          <p:cNvPr id="8194" name="TextBox 6"/>
          <p:cNvSpPr txBox="1">
            <a:spLocks noChangeArrowheads="1"/>
          </p:cNvSpPr>
          <p:nvPr/>
        </p:nvSpPr>
        <p:spPr bwMode="auto">
          <a:xfrm>
            <a:off x="2627785" y="312738"/>
            <a:ext cx="619236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r" eaLnBrk="0" fontAlgn="base" hangingPunct="0">
              <a:spcBef>
                <a:spcPct val="0"/>
              </a:spcBef>
              <a:spcAft>
                <a:spcPct val="0"/>
              </a:spcAft>
              <a:defRPr>
                <a:solidFill>
                  <a:schemeClr val="tx1"/>
                </a:solidFill>
                <a:latin typeface="Arial" charset="0"/>
              </a:defRPr>
            </a:lvl6pPr>
            <a:lvl7pPr marL="2971800" indent="-228600" algn="r" eaLnBrk="0" fontAlgn="base" hangingPunct="0">
              <a:spcBef>
                <a:spcPct val="0"/>
              </a:spcBef>
              <a:spcAft>
                <a:spcPct val="0"/>
              </a:spcAft>
              <a:defRPr>
                <a:solidFill>
                  <a:schemeClr val="tx1"/>
                </a:solidFill>
                <a:latin typeface="Arial" charset="0"/>
              </a:defRPr>
            </a:lvl7pPr>
            <a:lvl8pPr marL="3429000" indent="-228600" algn="r" eaLnBrk="0" fontAlgn="base" hangingPunct="0">
              <a:spcBef>
                <a:spcPct val="0"/>
              </a:spcBef>
              <a:spcAft>
                <a:spcPct val="0"/>
              </a:spcAft>
              <a:defRPr>
                <a:solidFill>
                  <a:schemeClr val="tx1"/>
                </a:solidFill>
                <a:latin typeface="Arial" charset="0"/>
              </a:defRPr>
            </a:lvl8pPr>
            <a:lvl9pPr marL="3886200" indent="-228600" algn="r" eaLnBrk="0" fontAlgn="base" hangingPunct="0">
              <a:spcBef>
                <a:spcPct val="0"/>
              </a:spcBef>
              <a:spcAft>
                <a:spcPct val="0"/>
              </a:spcAft>
              <a:defRPr>
                <a:solidFill>
                  <a:schemeClr val="tx1"/>
                </a:solidFill>
                <a:latin typeface="Arial" charset="0"/>
              </a:defRPr>
            </a:lvl9pPr>
          </a:lstStyle>
          <a:p>
            <a:pPr algn="r" eaLnBrk="1" hangingPunct="1"/>
            <a:r>
              <a:rPr lang="fr-BE" altLang="en-US" b="1" dirty="0" err="1">
                <a:solidFill>
                  <a:srgbClr val="0F5494"/>
                </a:solidFill>
                <a:latin typeface="Verdana" pitchFamily="34" charset="0"/>
                <a:cs typeface="Arial" charset="0"/>
              </a:rPr>
              <a:t>Methodological</a:t>
            </a:r>
            <a:r>
              <a:rPr lang="fr-BE" altLang="en-US" b="1" dirty="0">
                <a:solidFill>
                  <a:srgbClr val="0F5494"/>
                </a:solidFill>
                <a:latin typeface="Verdana" pitchFamily="34" charset="0"/>
                <a:cs typeface="Arial" charset="0"/>
              </a:rPr>
              <a:t> </a:t>
            </a:r>
            <a:r>
              <a:rPr lang="fr-BE" altLang="en-US" b="1" dirty="0" err="1">
                <a:solidFill>
                  <a:srgbClr val="0F5494"/>
                </a:solidFill>
                <a:latin typeface="Verdana" pitchFamily="34" charset="0"/>
                <a:cs typeface="Arial" charset="0"/>
              </a:rPr>
              <a:t>principles</a:t>
            </a:r>
            <a:r>
              <a:rPr lang="fr-BE" altLang="en-US" b="1" dirty="0">
                <a:solidFill>
                  <a:srgbClr val="0F5494"/>
                </a:solidFill>
                <a:latin typeface="Verdana" pitchFamily="34" charset="0"/>
                <a:cs typeface="Arial" charset="0"/>
              </a:rPr>
              <a:t> for the </a:t>
            </a:r>
            <a:r>
              <a:rPr lang="fr-BE" altLang="en-US" b="1" dirty="0" err="1">
                <a:solidFill>
                  <a:srgbClr val="0F5494"/>
                </a:solidFill>
                <a:latin typeface="Verdana" pitchFamily="34" charset="0"/>
                <a:cs typeface="Arial" charset="0"/>
              </a:rPr>
              <a:t>revision</a:t>
            </a:r>
            <a:r>
              <a:rPr lang="fr-BE" altLang="en-US" b="1" dirty="0">
                <a:solidFill>
                  <a:srgbClr val="0F5494"/>
                </a:solidFill>
                <a:latin typeface="Verdana" pitchFamily="34" charset="0"/>
                <a:cs typeface="Arial" charset="0"/>
              </a:rPr>
              <a:t> ?</a:t>
            </a:r>
            <a:endParaRPr lang="en-US" altLang="en-US" dirty="0">
              <a:solidFill>
                <a:srgbClr val="0F5494"/>
              </a:solidFill>
              <a:latin typeface="Verdana" pitchFamily="34" charset="0"/>
              <a:cs typeface="Arial" charset="0"/>
            </a:endParaRPr>
          </a:p>
          <a:p>
            <a:pPr algn="l" eaLnBrk="1" hangingPunct="1"/>
            <a:endParaRPr lang="en-US" altLang="en-US" dirty="0">
              <a:solidFill>
                <a:srgbClr val="0F5494"/>
              </a:solidFill>
              <a:latin typeface="Verdana" pitchFamily="34" charset="0"/>
              <a:cs typeface="Arial" charset="0"/>
            </a:endParaRPr>
          </a:p>
        </p:txBody>
      </p:sp>
      <p:sp>
        <p:nvSpPr>
          <p:cNvPr id="8195" name="TextBox 2"/>
          <p:cNvSpPr txBox="1">
            <a:spLocks noChangeArrowheads="1"/>
          </p:cNvSpPr>
          <p:nvPr/>
        </p:nvSpPr>
        <p:spPr bwMode="auto">
          <a:xfrm>
            <a:off x="684213" y="1196975"/>
            <a:ext cx="7632700" cy="4524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r" eaLnBrk="0" fontAlgn="base" hangingPunct="0">
              <a:spcBef>
                <a:spcPct val="0"/>
              </a:spcBef>
              <a:spcAft>
                <a:spcPct val="0"/>
              </a:spcAft>
              <a:defRPr>
                <a:solidFill>
                  <a:schemeClr val="tx1"/>
                </a:solidFill>
                <a:latin typeface="Arial" charset="0"/>
              </a:defRPr>
            </a:lvl6pPr>
            <a:lvl7pPr marL="2971800" indent="-228600" algn="r" eaLnBrk="0" fontAlgn="base" hangingPunct="0">
              <a:spcBef>
                <a:spcPct val="0"/>
              </a:spcBef>
              <a:spcAft>
                <a:spcPct val="0"/>
              </a:spcAft>
              <a:defRPr>
                <a:solidFill>
                  <a:schemeClr val="tx1"/>
                </a:solidFill>
                <a:latin typeface="Arial" charset="0"/>
              </a:defRPr>
            </a:lvl7pPr>
            <a:lvl8pPr marL="3429000" indent="-228600" algn="r" eaLnBrk="0" fontAlgn="base" hangingPunct="0">
              <a:spcBef>
                <a:spcPct val="0"/>
              </a:spcBef>
              <a:spcAft>
                <a:spcPct val="0"/>
              </a:spcAft>
              <a:defRPr>
                <a:solidFill>
                  <a:schemeClr val="tx1"/>
                </a:solidFill>
                <a:latin typeface="Arial" charset="0"/>
              </a:defRPr>
            </a:lvl8pPr>
            <a:lvl9pPr marL="3886200" indent="-228600" algn="r" eaLnBrk="0" fontAlgn="base" hangingPunct="0">
              <a:spcBef>
                <a:spcPct val="0"/>
              </a:spcBef>
              <a:spcAft>
                <a:spcPct val="0"/>
              </a:spcAft>
              <a:defRPr>
                <a:solidFill>
                  <a:schemeClr val="tx1"/>
                </a:solidFill>
                <a:latin typeface="Arial" charset="0"/>
              </a:defRPr>
            </a:lvl9pPr>
          </a:lstStyle>
          <a:p>
            <a:pPr algn="just" eaLnBrk="1" hangingPunct="1">
              <a:buFont typeface="Arial" charset="0"/>
              <a:buChar char="•"/>
            </a:pPr>
            <a:r>
              <a:rPr lang="en-GB" altLang="en-US" sz="2400" dirty="0" smtClean="0">
                <a:solidFill>
                  <a:srgbClr val="0070C0"/>
                </a:solidFill>
                <a:latin typeface="+mn-lt"/>
              </a:rPr>
              <a:t>A concept should be </a:t>
            </a:r>
            <a:r>
              <a:rPr lang="en-GB" altLang="en-US" sz="2400" b="1" dirty="0" smtClean="0">
                <a:solidFill>
                  <a:srgbClr val="0070C0"/>
                </a:solidFill>
                <a:latin typeface="+mn-lt"/>
              </a:rPr>
              <a:t>included in the glossary </a:t>
            </a:r>
            <a:r>
              <a:rPr lang="en-GB" altLang="en-US" sz="2400" dirty="0" smtClean="0">
                <a:solidFill>
                  <a:srgbClr val="0070C0"/>
                </a:solidFill>
                <a:latin typeface="+mn-lt"/>
              </a:rPr>
              <a:t>only</a:t>
            </a:r>
            <a:r>
              <a:rPr lang="en-GB" altLang="en-US" sz="2400" b="1" dirty="0" smtClean="0">
                <a:solidFill>
                  <a:srgbClr val="0070C0"/>
                </a:solidFill>
                <a:latin typeface="+mn-lt"/>
              </a:rPr>
              <a:t> </a:t>
            </a:r>
            <a:r>
              <a:rPr lang="en-GB" altLang="en-US" sz="2400" dirty="0" smtClean="0">
                <a:solidFill>
                  <a:srgbClr val="0070C0"/>
                </a:solidFill>
                <a:latin typeface="+mn-lt"/>
              </a:rPr>
              <a:t>if it is used in the general context of SDMX</a:t>
            </a:r>
          </a:p>
          <a:p>
            <a:pPr algn="just" eaLnBrk="1" hangingPunct="1">
              <a:buFont typeface="Arial" charset="0"/>
              <a:buChar char="•"/>
            </a:pPr>
            <a:endParaRPr lang="en-GB" altLang="en-US" sz="2400" dirty="0" smtClean="0">
              <a:solidFill>
                <a:srgbClr val="0070C0"/>
              </a:solidFill>
              <a:latin typeface="+mn-lt"/>
            </a:endParaRPr>
          </a:p>
          <a:p>
            <a:pPr algn="just" eaLnBrk="1" hangingPunct="1">
              <a:buFont typeface="Arial" charset="0"/>
              <a:buChar char="•"/>
            </a:pPr>
            <a:r>
              <a:rPr lang="en-GB" altLang="en-US" sz="2400" dirty="0" smtClean="0">
                <a:solidFill>
                  <a:srgbClr val="0070C0"/>
                </a:solidFill>
                <a:latin typeface="+mn-lt"/>
              </a:rPr>
              <a:t>SDMX </a:t>
            </a:r>
            <a:r>
              <a:rPr lang="en-GB" altLang="en-US" sz="2400" b="1" dirty="0" smtClean="0">
                <a:solidFill>
                  <a:srgbClr val="0070C0"/>
                </a:solidFill>
                <a:latin typeface="+mn-lt"/>
              </a:rPr>
              <a:t>information model concepts </a:t>
            </a:r>
            <a:r>
              <a:rPr lang="en-GB" altLang="en-US" sz="2400" dirty="0" smtClean="0">
                <a:solidFill>
                  <a:srgbClr val="0070C0"/>
                </a:solidFill>
                <a:latin typeface="+mn-lt"/>
              </a:rPr>
              <a:t>are included in the Glossary</a:t>
            </a:r>
          </a:p>
          <a:p>
            <a:pPr algn="just" eaLnBrk="1" hangingPunct="1">
              <a:buFont typeface="Arial" charset="0"/>
              <a:buChar char="•"/>
            </a:pPr>
            <a:endParaRPr lang="en-GB" altLang="en-US" sz="2400" dirty="0">
              <a:solidFill>
                <a:srgbClr val="0070C0"/>
              </a:solidFill>
              <a:latin typeface="+mn-lt"/>
            </a:endParaRPr>
          </a:p>
          <a:p>
            <a:pPr algn="just" eaLnBrk="1" hangingPunct="1">
              <a:buFont typeface="Arial" charset="0"/>
              <a:buChar char="•"/>
            </a:pPr>
            <a:r>
              <a:rPr lang="en-GB" altLang="en-US" sz="2400" dirty="0" smtClean="0">
                <a:solidFill>
                  <a:srgbClr val="0070C0"/>
                </a:solidFill>
                <a:latin typeface="+mn-lt"/>
              </a:rPr>
              <a:t>Align with </a:t>
            </a:r>
            <a:r>
              <a:rPr lang="en-GB" altLang="en-US" sz="2400" b="1" dirty="0" smtClean="0">
                <a:solidFill>
                  <a:srgbClr val="0070C0"/>
                </a:solidFill>
                <a:latin typeface="+mn-lt"/>
              </a:rPr>
              <a:t>Generic Statistical </a:t>
            </a:r>
          </a:p>
          <a:p>
            <a:pPr marL="0" indent="0" algn="just" eaLnBrk="1" hangingPunct="1"/>
            <a:r>
              <a:rPr lang="en-GB" altLang="en-US" sz="2400" b="1" dirty="0" smtClean="0">
                <a:solidFill>
                  <a:srgbClr val="0070C0"/>
                </a:solidFill>
                <a:latin typeface="+mn-lt"/>
              </a:rPr>
              <a:t>	Information Model (GSIM)</a:t>
            </a:r>
          </a:p>
          <a:p>
            <a:pPr algn="just" eaLnBrk="1" hangingPunct="1">
              <a:buFont typeface="Arial" charset="0"/>
              <a:buChar char="•"/>
            </a:pPr>
            <a:endParaRPr lang="en-GB" altLang="en-US" sz="2400" dirty="0" smtClean="0">
              <a:solidFill>
                <a:srgbClr val="0070C0"/>
              </a:solidFill>
              <a:latin typeface="+mn-lt"/>
            </a:endParaRPr>
          </a:p>
          <a:p>
            <a:pPr algn="just" eaLnBrk="1" hangingPunct="1">
              <a:buFont typeface="Arial" charset="0"/>
              <a:buChar char="•"/>
            </a:pPr>
            <a:r>
              <a:rPr lang="en-GB" altLang="en-US" sz="2400" b="1" dirty="0" smtClean="0">
                <a:solidFill>
                  <a:srgbClr val="0070C0"/>
                </a:solidFill>
                <a:latin typeface="+mn-lt"/>
              </a:rPr>
              <a:t>Reference metadata frameworks </a:t>
            </a:r>
            <a:r>
              <a:rPr lang="en-GB" altLang="en-US" sz="2400" dirty="0" smtClean="0">
                <a:solidFill>
                  <a:srgbClr val="0070C0"/>
                </a:solidFill>
                <a:latin typeface="+mn-lt"/>
              </a:rPr>
              <a:t>concepts of the SDMX sponsor organisations (e.g. "Institutional mandate”) should be covered by the glossary</a:t>
            </a:r>
          </a:p>
        </p:txBody>
      </p:sp>
      <p:sp>
        <p:nvSpPr>
          <p:cNvPr id="2" name="Footer Placeholder 1"/>
          <p:cNvSpPr>
            <a:spLocks noGrp="1"/>
          </p:cNvSpPr>
          <p:nvPr>
            <p:ph type="ftr" sz="quarter" idx="4294967295"/>
          </p:nvPr>
        </p:nvSpPr>
        <p:spPr>
          <a:xfrm>
            <a:off x="827088" y="6245225"/>
            <a:ext cx="7345362" cy="476250"/>
          </a:xfrm>
          <a:prstGeom prst="rect">
            <a:avLst/>
          </a:prstGeom>
        </p:spPr>
        <p:txBody>
          <a:bodyPr/>
          <a:lstStyle/>
          <a:p>
            <a:pPr>
              <a:defRPr/>
            </a:pPr>
            <a:endParaRPr lang="en-GB"/>
          </a:p>
        </p:txBody>
      </p:sp>
      <p:sp>
        <p:nvSpPr>
          <p:cNvPr id="3" name="AutoShape 4" descr="http://vignette2.wikia.nocookie.net/gltas/images/3/35/Information_icon.svg/revision/latest?cb=20130121024719"/>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4" name="AutoShape 6" descr="http://vignette2.wikia.nocookie.net/gltas/images/3/35/Information_icon.svg/revision/latest?cb=20130121024719"/>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5" name="AutoShape 9" descr="http://vignette2.wikia.nocookie.net/gltas/images/3/35/Information_icon.svg/revision/latest?cb=20130121024719"/>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4107" name="Picture 11" descr="File:Information icon.sv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012588" y="5205264"/>
            <a:ext cx="1032049" cy="103204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416764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195">
                                            <p:txEl>
                                              <p:pRg st="0" end="0"/>
                                            </p:txEl>
                                          </p:spTgt>
                                        </p:tgtEl>
                                        <p:attrNameLst>
                                          <p:attrName>style.visibility</p:attrName>
                                        </p:attrNameLst>
                                      </p:cBhvr>
                                      <p:to>
                                        <p:strVal val="visible"/>
                                      </p:to>
                                    </p:set>
                                    <p:animEffect transition="in" filter="fade">
                                      <p:cBhvr>
                                        <p:cTn id="7" dur="500"/>
                                        <p:tgtEl>
                                          <p:spTgt spid="819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195">
                                            <p:txEl>
                                              <p:pRg st="2" end="2"/>
                                            </p:txEl>
                                          </p:spTgt>
                                        </p:tgtEl>
                                        <p:attrNameLst>
                                          <p:attrName>style.visibility</p:attrName>
                                        </p:attrNameLst>
                                      </p:cBhvr>
                                      <p:to>
                                        <p:strVal val="visible"/>
                                      </p:to>
                                    </p:set>
                                    <p:animEffect transition="in" filter="fade">
                                      <p:cBhvr>
                                        <p:cTn id="12" dur="500"/>
                                        <p:tgtEl>
                                          <p:spTgt spid="8195">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8195">
                                            <p:txEl>
                                              <p:pRg st="4" end="4"/>
                                            </p:txEl>
                                          </p:spTgt>
                                        </p:tgtEl>
                                        <p:attrNameLst>
                                          <p:attrName>style.visibility</p:attrName>
                                        </p:attrNameLst>
                                      </p:cBhvr>
                                      <p:to>
                                        <p:strVal val="visible"/>
                                      </p:to>
                                    </p:set>
                                    <p:animEffect transition="in" filter="fade">
                                      <p:cBhvr>
                                        <p:cTn id="17" dur="500"/>
                                        <p:tgtEl>
                                          <p:spTgt spid="8195">
                                            <p:txEl>
                                              <p:pRg st="4" end="4"/>
                                            </p:txEl>
                                          </p:spTgt>
                                        </p:tgtEl>
                                      </p:cBhvr>
                                    </p:animEffect>
                                  </p:childTnLst>
                                </p:cTn>
                              </p:par>
                              <p:par>
                                <p:cTn id="18" presetID="10" presetClass="entr" presetSubtype="0" fill="hold" nodeType="withEffect">
                                  <p:stCondLst>
                                    <p:cond delay="0"/>
                                  </p:stCondLst>
                                  <p:childTnLst>
                                    <p:set>
                                      <p:cBhvr>
                                        <p:cTn id="19" dur="1" fill="hold">
                                          <p:stCondLst>
                                            <p:cond delay="0"/>
                                          </p:stCondLst>
                                        </p:cTn>
                                        <p:tgtEl>
                                          <p:spTgt spid="8195">
                                            <p:txEl>
                                              <p:pRg st="5" end="5"/>
                                            </p:txEl>
                                          </p:spTgt>
                                        </p:tgtEl>
                                        <p:attrNameLst>
                                          <p:attrName>style.visibility</p:attrName>
                                        </p:attrNameLst>
                                      </p:cBhvr>
                                      <p:to>
                                        <p:strVal val="visible"/>
                                      </p:to>
                                    </p:set>
                                    <p:animEffect transition="in" filter="fade">
                                      <p:cBhvr>
                                        <p:cTn id="20" dur="500"/>
                                        <p:tgtEl>
                                          <p:spTgt spid="8195">
                                            <p:txEl>
                                              <p:pRg st="5" end="5"/>
                                            </p:txEl>
                                          </p:spTgt>
                                        </p:tgtEl>
                                      </p:cBhvr>
                                    </p:animEffect>
                                  </p:childTnLst>
                                </p:cTn>
                              </p:par>
                              <p:par>
                                <p:cTn id="21" presetID="10" presetClass="entr" presetSubtype="0" fill="hold" nodeType="withEffect">
                                  <p:stCondLst>
                                    <p:cond delay="0"/>
                                  </p:stCondLst>
                                  <p:childTnLst>
                                    <p:set>
                                      <p:cBhvr>
                                        <p:cTn id="22" dur="1" fill="hold">
                                          <p:stCondLst>
                                            <p:cond delay="0"/>
                                          </p:stCondLst>
                                        </p:cTn>
                                        <p:tgtEl>
                                          <p:spTgt spid="4098"/>
                                        </p:tgtEl>
                                        <p:attrNameLst>
                                          <p:attrName>style.visibility</p:attrName>
                                        </p:attrNameLst>
                                      </p:cBhvr>
                                      <p:to>
                                        <p:strVal val="visible"/>
                                      </p:to>
                                    </p:set>
                                    <p:animEffect transition="in" filter="fade">
                                      <p:cBhvr>
                                        <p:cTn id="23" dur="500"/>
                                        <p:tgtEl>
                                          <p:spTgt spid="4098"/>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8195">
                                            <p:txEl>
                                              <p:pRg st="7" end="7"/>
                                            </p:txEl>
                                          </p:spTgt>
                                        </p:tgtEl>
                                        <p:attrNameLst>
                                          <p:attrName>style.visibility</p:attrName>
                                        </p:attrNameLst>
                                      </p:cBhvr>
                                      <p:to>
                                        <p:strVal val="visible"/>
                                      </p:to>
                                    </p:set>
                                    <p:animEffect transition="in" filter="fade">
                                      <p:cBhvr>
                                        <p:cTn id="28" dur="500"/>
                                        <p:tgtEl>
                                          <p:spTgt spid="8195">
                                            <p:txEl>
                                              <p:pRg st="7" end="7"/>
                                            </p:txEl>
                                          </p:spTgt>
                                        </p:tgtEl>
                                      </p:cBhvr>
                                    </p:animEffect>
                                  </p:childTnLst>
                                </p:cTn>
                              </p:par>
                              <p:par>
                                <p:cTn id="29" presetID="10" presetClass="entr" presetSubtype="0" fill="hold" nodeType="withEffect">
                                  <p:stCondLst>
                                    <p:cond delay="0"/>
                                  </p:stCondLst>
                                  <p:childTnLst>
                                    <p:set>
                                      <p:cBhvr>
                                        <p:cTn id="30" dur="1" fill="hold">
                                          <p:stCondLst>
                                            <p:cond delay="0"/>
                                          </p:stCondLst>
                                        </p:cTn>
                                        <p:tgtEl>
                                          <p:spTgt spid="4107"/>
                                        </p:tgtEl>
                                        <p:attrNameLst>
                                          <p:attrName>style.visibility</p:attrName>
                                        </p:attrNameLst>
                                      </p:cBhvr>
                                      <p:to>
                                        <p:strVal val="visible"/>
                                      </p:to>
                                    </p:set>
                                    <p:animEffect transition="in" filter="fade">
                                      <p:cBhvr>
                                        <p:cTn id="31" dur="500"/>
                                        <p:tgtEl>
                                          <p:spTgt spid="41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extBox 6"/>
          <p:cNvSpPr txBox="1">
            <a:spLocks noChangeArrowheads="1"/>
          </p:cNvSpPr>
          <p:nvPr/>
        </p:nvSpPr>
        <p:spPr bwMode="auto">
          <a:xfrm>
            <a:off x="2627785" y="312738"/>
            <a:ext cx="619236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r" eaLnBrk="0" fontAlgn="base" hangingPunct="0">
              <a:spcBef>
                <a:spcPct val="0"/>
              </a:spcBef>
              <a:spcAft>
                <a:spcPct val="0"/>
              </a:spcAft>
              <a:defRPr>
                <a:solidFill>
                  <a:schemeClr val="tx1"/>
                </a:solidFill>
                <a:latin typeface="Arial" charset="0"/>
              </a:defRPr>
            </a:lvl6pPr>
            <a:lvl7pPr marL="2971800" indent="-228600" algn="r" eaLnBrk="0" fontAlgn="base" hangingPunct="0">
              <a:spcBef>
                <a:spcPct val="0"/>
              </a:spcBef>
              <a:spcAft>
                <a:spcPct val="0"/>
              </a:spcAft>
              <a:defRPr>
                <a:solidFill>
                  <a:schemeClr val="tx1"/>
                </a:solidFill>
                <a:latin typeface="Arial" charset="0"/>
              </a:defRPr>
            </a:lvl7pPr>
            <a:lvl8pPr marL="3429000" indent="-228600" algn="r" eaLnBrk="0" fontAlgn="base" hangingPunct="0">
              <a:spcBef>
                <a:spcPct val="0"/>
              </a:spcBef>
              <a:spcAft>
                <a:spcPct val="0"/>
              </a:spcAft>
              <a:defRPr>
                <a:solidFill>
                  <a:schemeClr val="tx1"/>
                </a:solidFill>
                <a:latin typeface="Arial" charset="0"/>
              </a:defRPr>
            </a:lvl8pPr>
            <a:lvl9pPr marL="3886200" indent="-228600" algn="r" eaLnBrk="0" fontAlgn="base" hangingPunct="0">
              <a:spcBef>
                <a:spcPct val="0"/>
              </a:spcBef>
              <a:spcAft>
                <a:spcPct val="0"/>
              </a:spcAft>
              <a:defRPr>
                <a:solidFill>
                  <a:schemeClr val="tx1"/>
                </a:solidFill>
                <a:latin typeface="Arial" charset="0"/>
              </a:defRPr>
            </a:lvl9pPr>
          </a:lstStyle>
          <a:p>
            <a:pPr algn="r" eaLnBrk="1" hangingPunct="1"/>
            <a:r>
              <a:rPr lang="fr-BE" altLang="en-US" b="1" dirty="0" err="1">
                <a:solidFill>
                  <a:srgbClr val="0F5494"/>
                </a:solidFill>
                <a:latin typeface="Verdana" pitchFamily="34" charset="0"/>
                <a:cs typeface="Arial" charset="0"/>
              </a:rPr>
              <a:t>Methodological</a:t>
            </a:r>
            <a:r>
              <a:rPr lang="fr-BE" altLang="en-US" b="1" dirty="0">
                <a:solidFill>
                  <a:srgbClr val="0F5494"/>
                </a:solidFill>
                <a:latin typeface="Verdana" pitchFamily="34" charset="0"/>
                <a:cs typeface="Arial" charset="0"/>
              </a:rPr>
              <a:t> </a:t>
            </a:r>
            <a:r>
              <a:rPr lang="fr-BE" altLang="en-US" b="1" dirty="0" err="1">
                <a:solidFill>
                  <a:srgbClr val="0F5494"/>
                </a:solidFill>
                <a:latin typeface="Verdana" pitchFamily="34" charset="0"/>
                <a:cs typeface="Arial" charset="0"/>
              </a:rPr>
              <a:t>principles</a:t>
            </a:r>
            <a:r>
              <a:rPr lang="fr-BE" altLang="en-US" b="1" dirty="0">
                <a:solidFill>
                  <a:srgbClr val="0F5494"/>
                </a:solidFill>
                <a:latin typeface="Verdana" pitchFamily="34" charset="0"/>
                <a:cs typeface="Arial" charset="0"/>
              </a:rPr>
              <a:t> for the </a:t>
            </a:r>
            <a:r>
              <a:rPr lang="fr-BE" altLang="en-US" b="1" dirty="0" err="1">
                <a:solidFill>
                  <a:srgbClr val="0F5494"/>
                </a:solidFill>
                <a:latin typeface="Verdana" pitchFamily="34" charset="0"/>
                <a:cs typeface="Arial" charset="0"/>
              </a:rPr>
              <a:t>revision</a:t>
            </a:r>
            <a:r>
              <a:rPr lang="fr-BE" altLang="en-US" b="1" dirty="0">
                <a:solidFill>
                  <a:srgbClr val="0F5494"/>
                </a:solidFill>
                <a:latin typeface="Verdana" pitchFamily="34" charset="0"/>
                <a:cs typeface="Arial" charset="0"/>
              </a:rPr>
              <a:t> ?</a:t>
            </a:r>
            <a:endParaRPr lang="en-US" altLang="en-US" dirty="0">
              <a:solidFill>
                <a:srgbClr val="0F5494"/>
              </a:solidFill>
              <a:latin typeface="Verdana" pitchFamily="34" charset="0"/>
              <a:cs typeface="Arial" charset="0"/>
            </a:endParaRPr>
          </a:p>
          <a:p>
            <a:pPr algn="l" eaLnBrk="1" hangingPunct="1"/>
            <a:endParaRPr lang="en-US" altLang="en-US" dirty="0">
              <a:solidFill>
                <a:srgbClr val="0F5494"/>
              </a:solidFill>
              <a:latin typeface="Verdana" pitchFamily="34" charset="0"/>
              <a:cs typeface="Arial" charset="0"/>
            </a:endParaRPr>
          </a:p>
        </p:txBody>
      </p:sp>
      <p:sp>
        <p:nvSpPr>
          <p:cNvPr id="8195" name="TextBox 2"/>
          <p:cNvSpPr txBox="1">
            <a:spLocks noChangeArrowheads="1"/>
          </p:cNvSpPr>
          <p:nvPr/>
        </p:nvSpPr>
        <p:spPr bwMode="auto">
          <a:xfrm>
            <a:off x="684213" y="1196975"/>
            <a:ext cx="7632700" cy="2677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r" eaLnBrk="0" fontAlgn="base" hangingPunct="0">
              <a:spcBef>
                <a:spcPct val="0"/>
              </a:spcBef>
              <a:spcAft>
                <a:spcPct val="0"/>
              </a:spcAft>
              <a:defRPr>
                <a:solidFill>
                  <a:schemeClr val="tx1"/>
                </a:solidFill>
                <a:latin typeface="Arial" charset="0"/>
              </a:defRPr>
            </a:lvl6pPr>
            <a:lvl7pPr marL="2971800" indent="-228600" algn="r" eaLnBrk="0" fontAlgn="base" hangingPunct="0">
              <a:spcBef>
                <a:spcPct val="0"/>
              </a:spcBef>
              <a:spcAft>
                <a:spcPct val="0"/>
              </a:spcAft>
              <a:defRPr>
                <a:solidFill>
                  <a:schemeClr val="tx1"/>
                </a:solidFill>
                <a:latin typeface="Arial" charset="0"/>
              </a:defRPr>
            </a:lvl7pPr>
            <a:lvl8pPr marL="3429000" indent="-228600" algn="r" eaLnBrk="0" fontAlgn="base" hangingPunct="0">
              <a:spcBef>
                <a:spcPct val="0"/>
              </a:spcBef>
              <a:spcAft>
                <a:spcPct val="0"/>
              </a:spcAft>
              <a:defRPr>
                <a:solidFill>
                  <a:schemeClr val="tx1"/>
                </a:solidFill>
                <a:latin typeface="Arial" charset="0"/>
              </a:defRPr>
            </a:lvl8pPr>
            <a:lvl9pPr marL="3886200" indent="-228600" algn="r" eaLnBrk="0" fontAlgn="base" hangingPunct="0">
              <a:spcBef>
                <a:spcPct val="0"/>
              </a:spcBef>
              <a:spcAft>
                <a:spcPct val="0"/>
              </a:spcAft>
              <a:defRPr>
                <a:solidFill>
                  <a:schemeClr val="tx1"/>
                </a:solidFill>
                <a:latin typeface="Arial" charset="0"/>
              </a:defRPr>
            </a:lvl9pPr>
          </a:lstStyle>
          <a:p>
            <a:pPr algn="l" eaLnBrk="1" hangingPunct="1">
              <a:buFont typeface="Arial" charset="0"/>
              <a:buChar char="•"/>
            </a:pPr>
            <a:r>
              <a:rPr lang="en-GB" altLang="en-US" sz="2400" dirty="0" smtClean="0">
                <a:solidFill>
                  <a:srgbClr val="0070C0"/>
                </a:solidFill>
                <a:latin typeface="+mn-lt"/>
              </a:rPr>
              <a:t>All definitions to be accompanied with </a:t>
            </a:r>
            <a:r>
              <a:rPr lang="en-GB" altLang="en-US" sz="2400" b="1" dirty="0" smtClean="0">
                <a:solidFill>
                  <a:srgbClr val="0070C0"/>
                </a:solidFill>
                <a:latin typeface="+mn-lt"/>
              </a:rPr>
              <a:t>explanatory information (field called Context)</a:t>
            </a:r>
          </a:p>
          <a:p>
            <a:pPr algn="l" eaLnBrk="1" hangingPunct="1">
              <a:buFont typeface="Arial" charset="0"/>
              <a:buChar char="•"/>
            </a:pPr>
            <a:endParaRPr lang="en-GB" altLang="en-US" sz="2400" dirty="0" smtClean="0">
              <a:solidFill>
                <a:srgbClr val="0070C0"/>
              </a:solidFill>
              <a:latin typeface="+mn-lt"/>
            </a:endParaRPr>
          </a:p>
          <a:p>
            <a:pPr algn="l" eaLnBrk="1" hangingPunct="1">
              <a:buFont typeface="Arial" charset="0"/>
              <a:buChar char="•"/>
            </a:pPr>
            <a:r>
              <a:rPr lang="en-GB" altLang="en-US" sz="2400" b="1" dirty="0" smtClean="0">
                <a:solidFill>
                  <a:srgbClr val="0070C0"/>
                </a:solidFill>
                <a:latin typeface="+mn-lt"/>
              </a:rPr>
              <a:t>No technicalities </a:t>
            </a:r>
            <a:r>
              <a:rPr lang="en-GB" altLang="en-US" sz="2400" dirty="0" smtClean="0">
                <a:solidFill>
                  <a:srgbClr val="0070C0"/>
                </a:solidFill>
                <a:latin typeface="+mn-lt"/>
              </a:rPr>
              <a:t>in the glossary. Implementers are referred to the SDMX technical documentation</a:t>
            </a:r>
          </a:p>
          <a:p>
            <a:pPr algn="l" eaLnBrk="1" hangingPunct="1">
              <a:buFont typeface="Arial" charset="0"/>
              <a:buChar char="•"/>
            </a:pPr>
            <a:endParaRPr lang="en-GB" altLang="en-US" sz="2400" dirty="0">
              <a:solidFill>
                <a:srgbClr val="0070C0"/>
              </a:solidFill>
              <a:latin typeface="+mn-lt"/>
            </a:endParaRPr>
          </a:p>
          <a:p>
            <a:pPr algn="l" eaLnBrk="1" hangingPunct="1">
              <a:buFont typeface="Arial" charset="0"/>
              <a:buChar char="•"/>
            </a:pPr>
            <a:r>
              <a:rPr lang="en-GB" altLang="en-US" sz="2400" dirty="0" smtClean="0">
                <a:solidFill>
                  <a:srgbClr val="0070C0"/>
                </a:solidFill>
                <a:latin typeface="+mn-lt"/>
              </a:rPr>
              <a:t>Every single term is </a:t>
            </a:r>
            <a:r>
              <a:rPr lang="en-GB" altLang="en-US" sz="2400" b="1" dirty="0" smtClean="0">
                <a:solidFill>
                  <a:srgbClr val="0070C0"/>
                </a:solidFill>
                <a:latin typeface="+mn-lt"/>
              </a:rPr>
              <a:t>coded</a:t>
            </a:r>
          </a:p>
        </p:txBody>
      </p:sp>
      <p:sp>
        <p:nvSpPr>
          <p:cNvPr id="2" name="Footer Placeholder 1"/>
          <p:cNvSpPr>
            <a:spLocks noGrp="1"/>
          </p:cNvSpPr>
          <p:nvPr>
            <p:ph type="ftr" sz="quarter" idx="4294967295"/>
          </p:nvPr>
        </p:nvSpPr>
        <p:spPr>
          <a:xfrm>
            <a:off x="827088" y="6245225"/>
            <a:ext cx="7345362" cy="476250"/>
          </a:xfrm>
          <a:prstGeom prst="rect">
            <a:avLst/>
          </a:prstGeom>
        </p:spPr>
        <p:txBody>
          <a:bodyPr/>
          <a:lstStyle/>
          <a:p>
            <a:pPr>
              <a:defRPr/>
            </a:pPr>
            <a:endParaRPr lang="en-GB"/>
          </a:p>
        </p:txBody>
      </p:sp>
      <p:pic>
        <p:nvPicPr>
          <p:cNvPr id="3074" name="Picture 2" descr="https://studio.code.org/assets/codeorg-studio-logo-white-c0495ff7e11c8b172122e56d3c90b06c.png"/>
          <p:cNvPicPr>
            <a:picLocks noChangeAspect="1" noChangeArrowheads="1"/>
          </p:cNvPicPr>
          <p:nvPr/>
        </p:nvPicPr>
        <p:blipFill rotWithShape="1">
          <a:blip r:embed="rId2" cstate="print">
            <a:duotone>
              <a:schemeClr val="accent1">
                <a:shade val="45000"/>
                <a:satMod val="135000"/>
              </a:schemeClr>
              <a:prstClr val="white"/>
            </a:duotone>
            <a:extLst>
              <a:ext uri="{28A0092B-C50C-407E-A947-70E740481C1C}">
                <a14:useLocalDpi xmlns:a14="http://schemas.microsoft.com/office/drawing/2010/main" val="0"/>
              </a:ext>
            </a:extLst>
          </a:blip>
          <a:srcRect b="17859"/>
          <a:stretch/>
        </p:blipFill>
        <p:spPr bwMode="auto">
          <a:xfrm>
            <a:off x="5347947" y="3589228"/>
            <a:ext cx="2248389" cy="228804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802396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195">
                                            <p:txEl>
                                              <p:pRg st="0" end="0"/>
                                            </p:txEl>
                                          </p:spTgt>
                                        </p:tgtEl>
                                        <p:attrNameLst>
                                          <p:attrName>style.visibility</p:attrName>
                                        </p:attrNameLst>
                                      </p:cBhvr>
                                      <p:to>
                                        <p:strVal val="visible"/>
                                      </p:to>
                                    </p:set>
                                    <p:animEffect transition="in" filter="fade">
                                      <p:cBhvr>
                                        <p:cTn id="7" dur="500"/>
                                        <p:tgtEl>
                                          <p:spTgt spid="819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195">
                                            <p:txEl>
                                              <p:pRg st="2" end="2"/>
                                            </p:txEl>
                                          </p:spTgt>
                                        </p:tgtEl>
                                        <p:attrNameLst>
                                          <p:attrName>style.visibility</p:attrName>
                                        </p:attrNameLst>
                                      </p:cBhvr>
                                      <p:to>
                                        <p:strVal val="visible"/>
                                      </p:to>
                                    </p:set>
                                    <p:animEffect transition="in" filter="fade">
                                      <p:cBhvr>
                                        <p:cTn id="12" dur="500"/>
                                        <p:tgtEl>
                                          <p:spTgt spid="8195">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8195">
                                            <p:txEl>
                                              <p:pRg st="4" end="4"/>
                                            </p:txEl>
                                          </p:spTgt>
                                        </p:tgtEl>
                                        <p:attrNameLst>
                                          <p:attrName>style.visibility</p:attrName>
                                        </p:attrNameLst>
                                      </p:cBhvr>
                                      <p:to>
                                        <p:strVal val="visible"/>
                                      </p:to>
                                    </p:set>
                                    <p:animEffect transition="in" filter="fade">
                                      <p:cBhvr>
                                        <p:cTn id="17" dur="500"/>
                                        <p:tgtEl>
                                          <p:spTgt spid="8195">
                                            <p:txEl>
                                              <p:pRg st="4" end="4"/>
                                            </p:txEl>
                                          </p:spTgt>
                                        </p:tgtEl>
                                      </p:cBhvr>
                                    </p:animEffect>
                                  </p:childTnLst>
                                </p:cTn>
                              </p:par>
                              <p:par>
                                <p:cTn id="18" presetID="10" presetClass="entr" presetSubtype="0" fill="hold" nodeType="withEffect">
                                  <p:stCondLst>
                                    <p:cond delay="0"/>
                                  </p:stCondLst>
                                  <p:childTnLst>
                                    <p:set>
                                      <p:cBhvr>
                                        <p:cTn id="19" dur="1" fill="hold">
                                          <p:stCondLst>
                                            <p:cond delay="0"/>
                                          </p:stCondLst>
                                        </p:cTn>
                                        <p:tgtEl>
                                          <p:spTgt spid="3074"/>
                                        </p:tgtEl>
                                        <p:attrNameLst>
                                          <p:attrName>style.visibility</p:attrName>
                                        </p:attrNameLst>
                                      </p:cBhvr>
                                      <p:to>
                                        <p:strVal val="visible"/>
                                      </p:to>
                                    </p:set>
                                    <p:animEffect transition="in" filter="fade">
                                      <p:cBhvr>
                                        <p:cTn id="20" dur="500"/>
                                        <p:tgtEl>
                                          <p:spTgt spid="30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extBox 6"/>
          <p:cNvSpPr txBox="1">
            <a:spLocks noChangeArrowheads="1"/>
          </p:cNvSpPr>
          <p:nvPr/>
        </p:nvSpPr>
        <p:spPr bwMode="auto">
          <a:xfrm>
            <a:off x="3375025" y="312738"/>
            <a:ext cx="544512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r" eaLnBrk="0" fontAlgn="base" hangingPunct="0">
              <a:spcBef>
                <a:spcPct val="0"/>
              </a:spcBef>
              <a:spcAft>
                <a:spcPct val="0"/>
              </a:spcAft>
              <a:defRPr>
                <a:solidFill>
                  <a:schemeClr val="tx1"/>
                </a:solidFill>
                <a:latin typeface="Arial" charset="0"/>
              </a:defRPr>
            </a:lvl6pPr>
            <a:lvl7pPr marL="2971800" indent="-228600" algn="r" eaLnBrk="0" fontAlgn="base" hangingPunct="0">
              <a:spcBef>
                <a:spcPct val="0"/>
              </a:spcBef>
              <a:spcAft>
                <a:spcPct val="0"/>
              </a:spcAft>
              <a:defRPr>
                <a:solidFill>
                  <a:schemeClr val="tx1"/>
                </a:solidFill>
                <a:latin typeface="Arial" charset="0"/>
              </a:defRPr>
            </a:lvl7pPr>
            <a:lvl8pPr marL="3429000" indent="-228600" algn="r" eaLnBrk="0" fontAlgn="base" hangingPunct="0">
              <a:spcBef>
                <a:spcPct val="0"/>
              </a:spcBef>
              <a:spcAft>
                <a:spcPct val="0"/>
              </a:spcAft>
              <a:defRPr>
                <a:solidFill>
                  <a:schemeClr val="tx1"/>
                </a:solidFill>
                <a:latin typeface="Arial" charset="0"/>
              </a:defRPr>
            </a:lvl8pPr>
            <a:lvl9pPr marL="3886200" indent="-228600" algn="r" eaLnBrk="0" fontAlgn="base" hangingPunct="0">
              <a:spcBef>
                <a:spcPct val="0"/>
              </a:spcBef>
              <a:spcAft>
                <a:spcPct val="0"/>
              </a:spcAft>
              <a:defRPr>
                <a:solidFill>
                  <a:schemeClr val="tx1"/>
                </a:solidFill>
                <a:latin typeface="Arial" charset="0"/>
              </a:defRPr>
            </a:lvl9pPr>
          </a:lstStyle>
          <a:p>
            <a:pPr algn="r" eaLnBrk="1" hangingPunct="1"/>
            <a:r>
              <a:rPr lang="fr-BE" altLang="en-US" b="1" dirty="0">
                <a:solidFill>
                  <a:srgbClr val="0F5494"/>
                </a:solidFill>
                <a:latin typeface="Verdana" pitchFamily="34" charset="0"/>
                <a:cs typeface="Arial" charset="0"/>
              </a:rPr>
              <a:t>How </a:t>
            </a:r>
            <a:r>
              <a:rPr lang="fr-BE" altLang="en-US" b="1" dirty="0" err="1">
                <a:solidFill>
                  <a:srgbClr val="0F5494"/>
                </a:solidFill>
                <a:latin typeface="Verdana" pitchFamily="34" charset="0"/>
                <a:cs typeface="Arial" charset="0"/>
              </a:rPr>
              <a:t>is</a:t>
            </a:r>
            <a:r>
              <a:rPr lang="fr-BE" altLang="en-US" b="1" dirty="0">
                <a:solidFill>
                  <a:srgbClr val="0F5494"/>
                </a:solidFill>
                <a:latin typeface="Verdana" pitchFamily="34" charset="0"/>
                <a:cs typeface="Arial" charset="0"/>
              </a:rPr>
              <a:t> the </a:t>
            </a:r>
            <a:r>
              <a:rPr lang="fr-BE" altLang="en-US" b="1" dirty="0" err="1">
                <a:solidFill>
                  <a:srgbClr val="0F5494"/>
                </a:solidFill>
                <a:latin typeface="Verdana" pitchFamily="34" charset="0"/>
                <a:cs typeface="Arial" charset="0"/>
              </a:rPr>
              <a:t>Glossary</a:t>
            </a:r>
            <a:r>
              <a:rPr lang="fr-BE" altLang="en-US" b="1" dirty="0">
                <a:solidFill>
                  <a:srgbClr val="0F5494"/>
                </a:solidFill>
                <a:latin typeface="Verdana" pitchFamily="34" charset="0"/>
                <a:cs typeface="Arial" charset="0"/>
              </a:rPr>
              <a:t> </a:t>
            </a:r>
            <a:r>
              <a:rPr lang="fr-BE" altLang="en-US" b="1" dirty="0" err="1">
                <a:solidFill>
                  <a:srgbClr val="0F5494"/>
                </a:solidFill>
                <a:latin typeface="Verdana" pitchFamily="34" charset="0"/>
                <a:cs typeface="Arial" charset="0"/>
              </a:rPr>
              <a:t>organised</a:t>
            </a:r>
            <a:r>
              <a:rPr lang="fr-BE" altLang="en-US" b="1" dirty="0">
                <a:solidFill>
                  <a:srgbClr val="0F5494"/>
                </a:solidFill>
                <a:latin typeface="Verdana" pitchFamily="34" charset="0"/>
                <a:cs typeface="Arial" charset="0"/>
              </a:rPr>
              <a:t> ?</a:t>
            </a:r>
            <a:endParaRPr lang="en-US" altLang="en-US" dirty="0">
              <a:solidFill>
                <a:srgbClr val="0F5494"/>
              </a:solidFill>
              <a:latin typeface="Verdana" pitchFamily="34" charset="0"/>
              <a:cs typeface="Arial" charset="0"/>
            </a:endParaRPr>
          </a:p>
          <a:p>
            <a:pPr algn="l" eaLnBrk="1" hangingPunct="1"/>
            <a:endParaRPr lang="en-US" altLang="en-US" dirty="0">
              <a:solidFill>
                <a:srgbClr val="0F5494"/>
              </a:solidFill>
              <a:latin typeface="Verdana" pitchFamily="34" charset="0"/>
              <a:cs typeface="Arial" charset="0"/>
            </a:endParaRPr>
          </a:p>
        </p:txBody>
      </p:sp>
      <p:sp>
        <p:nvSpPr>
          <p:cNvPr id="4" name="Rectangle 3"/>
          <p:cNvSpPr/>
          <p:nvPr/>
        </p:nvSpPr>
        <p:spPr>
          <a:xfrm>
            <a:off x="790285" y="959069"/>
            <a:ext cx="7488832" cy="4972130"/>
          </a:xfrm>
          <a:prstGeom prst="rect">
            <a:avLst/>
          </a:prstGeom>
        </p:spPr>
        <p:txBody>
          <a:bodyPr wrap="square">
            <a:spAutoFit/>
          </a:bodyPr>
          <a:lstStyle/>
          <a:p>
            <a:pPr algn="just">
              <a:spcAft>
                <a:spcPts val="0"/>
              </a:spcAft>
              <a:tabLst>
                <a:tab pos="819785" algn="l"/>
              </a:tabLst>
            </a:pPr>
            <a:r>
              <a:rPr lang="en-GB" sz="2000" b="1" kern="0" cap="small" dirty="0">
                <a:latin typeface="Times New Roman Bold"/>
                <a:cs typeface="Times New Roman"/>
              </a:rPr>
              <a:t>Confidentiality - status</a:t>
            </a:r>
          </a:p>
          <a:p>
            <a:pPr indent="-1090930" algn="just">
              <a:lnSpc>
                <a:spcPct val="115000"/>
              </a:lnSpc>
              <a:spcBef>
                <a:spcPts val="300"/>
              </a:spcBef>
              <a:spcAft>
                <a:spcPts val="300"/>
              </a:spcAft>
            </a:pPr>
            <a:r>
              <a:rPr lang="en-GB" b="1" dirty="0" smtClean="0">
                <a:latin typeface="Times New Roman"/>
                <a:ea typeface="Times New Roman"/>
                <a:cs typeface="Times New Roman"/>
              </a:rPr>
              <a:t>Definition</a:t>
            </a:r>
            <a:r>
              <a:rPr lang="en-GB" dirty="0" smtClean="0">
                <a:latin typeface="Times New Roman"/>
                <a:ea typeface="Times New Roman"/>
                <a:cs typeface="Times New Roman"/>
              </a:rPr>
              <a:t>	Information </a:t>
            </a:r>
            <a:r>
              <a:rPr lang="en-GB" dirty="0">
                <a:latin typeface="Times New Roman"/>
                <a:ea typeface="Times New Roman"/>
                <a:cs typeface="Times New Roman"/>
              </a:rPr>
              <a:t>about the confidentiality status of the object to which this attribute is attached.</a:t>
            </a:r>
            <a:endParaRPr lang="en-GB" sz="1600" dirty="0">
              <a:latin typeface="Calibri"/>
              <a:ea typeface="Times New Roman"/>
              <a:cs typeface="Times New Roman"/>
            </a:endParaRPr>
          </a:p>
          <a:p>
            <a:pPr indent="-1090930" algn="just">
              <a:lnSpc>
                <a:spcPct val="115000"/>
              </a:lnSpc>
              <a:spcBef>
                <a:spcPts val="300"/>
              </a:spcBef>
              <a:spcAft>
                <a:spcPts val="300"/>
              </a:spcAft>
            </a:pPr>
            <a:r>
              <a:rPr lang="en-GB" b="1" dirty="0">
                <a:latin typeface="Times New Roman"/>
                <a:ea typeface="Times New Roman"/>
                <a:cs typeface="Times New Roman"/>
              </a:rPr>
              <a:t>Context</a:t>
            </a:r>
            <a:r>
              <a:rPr lang="en-GB" dirty="0">
                <a:latin typeface="Times New Roman"/>
                <a:ea typeface="Times New Roman"/>
                <a:cs typeface="Times New Roman"/>
              </a:rPr>
              <a:t>	</a:t>
            </a:r>
            <a:r>
              <a:rPr lang="en-GB" dirty="0" smtClean="0">
                <a:latin typeface="Times New Roman"/>
                <a:ea typeface="Times New Roman"/>
                <a:cs typeface="Times New Roman"/>
              </a:rPr>
              <a:t>	This </a:t>
            </a:r>
            <a:r>
              <a:rPr lang="en-GB" dirty="0">
                <a:latin typeface="Times New Roman"/>
                <a:ea typeface="Times New Roman"/>
                <a:cs typeface="Times New Roman"/>
              </a:rPr>
              <a:t>concept is related to data and determines the exact status of the value. i.e. if a specific value is confidential or not. This concept is always coded, i.e. it takes its value from the respective code list. </a:t>
            </a:r>
            <a:endParaRPr lang="en-GB" sz="1600" dirty="0">
              <a:latin typeface="Calibri"/>
              <a:ea typeface="Times New Roman"/>
              <a:cs typeface="Times New Roman"/>
            </a:endParaRPr>
          </a:p>
          <a:p>
            <a:pPr indent="-1090930" algn="just">
              <a:lnSpc>
                <a:spcPct val="115000"/>
              </a:lnSpc>
              <a:spcBef>
                <a:spcPts val="300"/>
              </a:spcBef>
              <a:spcAft>
                <a:spcPts val="300"/>
              </a:spcAft>
            </a:pPr>
            <a:r>
              <a:rPr lang="en-GB" b="1" dirty="0">
                <a:latin typeface="Times New Roman"/>
                <a:ea typeface="Times New Roman"/>
                <a:cs typeface="Times New Roman"/>
              </a:rPr>
              <a:t>Type	</a:t>
            </a:r>
            <a:r>
              <a:rPr lang="en-GB" b="1" dirty="0" smtClean="0">
                <a:latin typeface="Times New Roman"/>
                <a:ea typeface="Times New Roman"/>
                <a:cs typeface="Times New Roman"/>
              </a:rPr>
              <a:t>	</a:t>
            </a:r>
            <a:r>
              <a:rPr lang="en-GB" dirty="0" smtClean="0">
                <a:latin typeface="Times New Roman"/>
                <a:ea typeface="Times New Roman"/>
                <a:cs typeface="Times New Roman"/>
              </a:rPr>
              <a:t>Cross-domain </a:t>
            </a:r>
            <a:r>
              <a:rPr lang="en-GB" dirty="0">
                <a:latin typeface="Times New Roman"/>
                <a:ea typeface="Times New Roman"/>
                <a:cs typeface="Times New Roman"/>
              </a:rPr>
              <a:t>concept</a:t>
            </a:r>
            <a:endParaRPr lang="en-GB" sz="1600" dirty="0">
              <a:latin typeface="Calibri"/>
              <a:ea typeface="Times New Roman"/>
              <a:cs typeface="Times New Roman"/>
            </a:endParaRPr>
          </a:p>
          <a:p>
            <a:pPr indent="-1090930" algn="just">
              <a:lnSpc>
                <a:spcPct val="115000"/>
              </a:lnSpc>
              <a:spcBef>
                <a:spcPts val="300"/>
              </a:spcBef>
              <a:spcAft>
                <a:spcPts val="300"/>
              </a:spcAft>
            </a:pPr>
            <a:r>
              <a:rPr lang="en-GB" b="1" dirty="0">
                <a:latin typeface="Times New Roman"/>
                <a:ea typeface="Times New Roman"/>
                <a:cs typeface="Times New Roman"/>
              </a:rPr>
              <a:t>Concept ID</a:t>
            </a:r>
            <a:r>
              <a:rPr lang="en-GB" dirty="0">
                <a:latin typeface="Times New Roman"/>
                <a:ea typeface="Times New Roman"/>
                <a:cs typeface="Times New Roman"/>
              </a:rPr>
              <a:t>	CONF_STATUS</a:t>
            </a:r>
            <a:endParaRPr lang="en-GB" sz="1600" dirty="0">
              <a:latin typeface="Calibri"/>
              <a:ea typeface="Times New Roman"/>
              <a:cs typeface="Times New Roman"/>
            </a:endParaRPr>
          </a:p>
          <a:p>
            <a:pPr indent="-1090930" algn="just">
              <a:lnSpc>
                <a:spcPct val="115000"/>
              </a:lnSpc>
              <a:spcBef>
                <a:spcPts val="300"/>
              </a:spcBef>
              <a:spcAft>
                <a:spcPts val="300"/>
              </a:spcAft>
            </a:pPr>
            <a:r>
              <a:rPr lang="en-GB" b="1" dirty="0">
                <a:latin typeface="Times New Roman"/>
                <a:ea typeface="Times New Roman"/>
                <a:cs typeface="Times New Roman"/>
              </a:rPr>
              <a:t>Presentation</a:t>
            </a:r>
            <a:r>
              <a:rPr lang="en-GB" dirty="0">
                <a:latin typeface="Times New Roman"/>
                <a:ea typeface="Times New Roman"/>
                <a:cs typeface="Times New Roman"/>
              </a:rPr>
              <a:t>	Code list</a:t>
            </a:r>
            <a:endParaRPr lang="en-GB" sz="1600" dirty="0">
              <a:latin typeface="Calibri"/>
              <a:ea typeface="Times New Roman"/>
              <a:cs typeface="Times New Roman"/>
            </a:endParaRPr>
          </a:p>
          <a:p>
            <a:pPr indent="-1090930" algn="just">
              <a:lnSpc>
                <a:spcPct val="115000"/>
              </a:lnSpc>
              <a:spcBef>
                <a:spcPts val="300"/>
              </a:spcBef>
              <a:spcAft>
                <a:spcPts val="300"/>
              </a:spcAft>
            </a:pPr>
            <a:r>
              <a:rPr lang="en-GB" b="1" dirty="0">
                <a:latin typeface="Times New Roman"/>
                <a:ea typeface="Times New Roman"/>
                <a:cs typeface="Times New Roman"/>
              </a:rPr>
              <a:t>Codelist ID</a:t>
            </a:r>
            <a:r>
              <a:rPr lang="en-GB" dirty="0">
                <a:latin typeface="Times New Roman"/>
                <a:ea typeface="Times New Roman"/>
                <a:cs typeface="Times New Roman"/>
              </a:rPr>
              <a:t>	CL_CONF_STATUS</a:t>
            </a:r>
            <a:endParaRPr lang="en-GB" sz="1600" dirty="0">
              <a:latin typeface="Calibri"/>
              <a:ea typeface="Times New Roman"/>
              <a:cs typeface="Times New Roman"/>
            </a:endParaRPr>
          </a:p>
          <a:p>
            <a:pPr indent="-1090930" algn="just">
              <a:lnSpc>
                <a:spcPct val="115000"/>
              </a:lnSpc>
              <a:spcAft>
                <a:spcPts val="0"/>
              </a:spcAft>
            </a:pPr>
            <a:r>
              <a:rPr lang="en-GB" b="1" dirty="0">
                <a:latin typeface="Times New Roman"/>
                <a:ea typeface="Times New Roman"/>
                <a:cs typeface="Times New Roman"/>
              </a:rPr>
              <a:t>Related terms	</a:t>
            </a:r>
            <a:r>
              <a:rPr lang="en-GB" dirty="0">
                <a:latin typeface="Times New Roman"/>
                <a:ea typeface="Times New Roman"/>
                <a:cs typeface="Times New Roman"/>
              </a:rPr>
              <a:t>Confidentiality</a:t>
            </a:r>
            <a:endParaRPr lang="en-GB" sz="1600" dirty="0">
              <a:latin typeface="Calibri"/>
              <a:ea typeface="Times New Roman"/>
              <a:cs typeface="Times New Roman"/>
            </a:endParaRPr>
          </a:p>
          <a:p>
            <a:pPr indent="-1090930" algn="just">
              <a:lnSpc>
                <a:spcPct val="115000"/>
              </a:lnSpc>
              <a:spcAft>
                <a:spcPts val="0"/>
              </a:spcAft>
            </a:pPr>
            <a:r>
              <a:rPr lang="en-GB" dirty="0">
                <a:latin typeface="Times New Roman"/>
                <a:ea typeface="Times New Roman"/>
                <a:cs typeface="Times New Roman"/>
              </a:rPr>
              <a:t>	</a:t>
            </a:r>
            <a:r>
              <a:rPr lang="en-GB" dirty="0" smtClean="0">
                <a:latin typeface="Times New Roman"/>
                <a:ea typeface="Times New Roman"/>
                <a:cs typeface="Times New Roman"/>
              </a:rPr>
              <a:t>	Confidentiality </a:t>
            </a:r>
            <a:r>
              <a:rPr lang="en-GB" dirty="0">
                <a:latin typeface="Times New Roman"/>
                <a:ea typeface="Times New Roman"/>
                <a:cs typeface="Times New Roman"/>
              </a:rPr>
              <a:t>– data treatment</a:t>
            </a:r>
            <a:endParaRPr lang="en-GB" sz="1600" dirty="0">
              <a:latin typeface="Calibri"/>
              <a:ea typeface="Times New Roman"/>
              <a:cs typeface="Times New Roman"/>
            </a:endParaRPr>
          </a:p>
          <a:p>
            <a:pPr indent="-1090930" algn="just">
              <a:lnSpc>
                <a:spcPct val="115000"/>
              </a:lnSpc>
              <a:spcAft>
                <a:spcPts val="0"/>
              </a:spcAft>
            </a:pPr>
            <a:r>
              <a:rPr lang="en-GB" dirty="0">
                <a:latin typeface="Times New Roman"/>
                <a:ea typeface="Times New Roman"/>
                <a:cs typeface="Times New Roman"/>
              </a:rPr>
              <a:t>	</a:t>
            </a:r>
            <a:r>
              <a:rPr lang="en-GB" dirty="0" smtClean="0">
                <a:latin typeface="Times New Roman"/>
                <a:ea typeface="Times New Roman"/>
                <a:cs typeface="Times New Roman"/>
              </a:rPr>
              <a:t>	Confidentiality </a:t>
            </a:r>
            <a:r>
              <a:rPr lang="en-GB" dirty="0">
                <a:latin typeface="Times New Roman"/>
                <a:ea typeface="Times New Roman"/>
                <a:cs typeface="Times New Roman"/>
              </a:rPr>
              <a:t>– policy</a:t>
            </a:r>
            <a:endParaRPr lang="en-GB" sz="1600" dirty="0">
              <a:latin typeface="Calibri"/>
              <a:ea typeface="Times New Roman"/>
              <a:cs typeface="Times New Roman"/>
            </a:endParaRPr>
          </a:p>
          <a:p>
            <a:pPr indent="-1090930" algn="just">
              <a:lnSpc>
                <a:spcPct val="115000"/>
              </a:lnSpc>
              <a:spcAft>
                <a:spcPts val="0"/>
              </a:spcAft>
            </a:pPr>
            <a:r>
              <a:rPr lang="en-GB" dirty="0">
                <a:latin typeface="Times New Roman"/>
                <a:ea typeface="Times New Roman"/>
                <a:cs typeface="Times New Roman"/>
              </a:rPr>
              <a:t>	</a:t>
            </a:r>
            <a:r>
              <a:rPr lang="en-GB" dirty="0" smtClean="0">
                <a:latin typeface="Times New Roman"/>
                <a:ea typeface="Times New Roman"/>
                <a:cs typeface="Times New Roman"/>
              </a:rPr>
              <a:t>	Confidentiality</a:t>
            </a:r>
            <a:r>
              <a:rPr lang="en-GB" sz="1600" dirty="0" smtClean="0">
                <a:latin typeface="Calibri"/>
                <a:ea typeface="Times New Roman"/>
                <a:cs typeface="Times New Roman"/>
              </a:rPr>
              <a:t> </a:t>
            </a:r>
            <a:r>
              <a:rPr lang="en-GB" sz="1600" dirty="0">
                <a:latin typeface="Calibri"/>
                <a:ea typeface="Times New Roman"/>
                <a:cs typeface="Times New Roman"/>
              </a:rPr>
              <a:t>– r</a:t>
            </a:r>
            <a:r>
              <a:rPr lang="en-GB" dirty="0">
                <a:latin typeface="Times New Roman"/>
                <a:ea typeface="Times New Roman"/>
                <a:cs typeface="Times New Roman"/>
              </a:rPr>
              <a:t>edistribution authorisation policy</a:t>
            </a:r>
            <a:endParaRPr lang="en-GB" sz="1600" dirty="0">
              <a:effectLst/>
              <a:latin typeface="Calibri"/>
              <a:ea typeface="Times New Roman"/>
              <a:cs typeface="Times New Roman"/>
            </a:endParaRPr>
          </a:p>
        </p:txBody>
      </p:sp>
    </p:spTree>
    <p:extLst>
      <p:ext uri="{BB962C8B-B14F-4D97-AF65-F5344CB8AC3E}">
        <p14:creationId xmlns:p14="http://schemas.microsoft.com/office/powerpoint/2010/main" val="22920877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51520" y="3573016"/>
            <a:ext cx="8640960" cy="2880320"/>
          </a:xfrm>
          <a:solidFill>
            <a:schemeClr val="tx2">
              <a:lumMod val="60000"/>
              <a:lumOff val="40000"/>
            </a:schemeClr>
          </a:solidFill>
        </p:spPr>
        <p:txBody>
          <a:bodyPr/>
          <a:lstStyle/>
          <a:p>
            <a:r>
              <a:rPr lang="en-GB" sz="4000" dirty="0" smtClean="0"/>
              <a:t>All the metadata we need in order to understand this data set and to support data collection and data dissemination processes are held in an SDMX Registry</a:t>
            </a:r>
            <a:endParaRPr lang="en-GB" sz="4000" dirty="0"/>
          </a:p>
        </p:txBody>
      </p:sp>
      <p:pic>
        <p:nvPicPr>
          <p:cNvPr id="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188640"/>
            <a:ext cx="8820472" cy="314405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3895040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http://www.book-editing-services.com/blog/wp-content/uploads/2011/03/publishing-online.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731917" y="4999536"/>
            <a:ext cx="2322443" cy="1741832"/>
          </a:xfrm>
          <a:prstGeom prst="rect">
            <a:avLst/>
          </a:prstGeom>
          <a:noFill/>
          <a:extLst>
            <a:ext uri="{909E8E84-426E-40DD-AFC4-6F175D3DCCD1}">
              <a14:hiddenFill xmlns:a14="http://schemas.microsoft.com/office/drawing/2010/main">
                <a:solidFill>
                  <a:srgbClr val="FFFFFF"/>
                </a:solidFill>
              </a14:hiddenFill>
            </a:ext>
          </a:extLst>
        </p:spPr>
      </p:pic>
      <p:sp>
        <p:nvSpPr>
          <p:cNvPr id="10242" name="TextBox 6"/>
          <p:cNvSpPr txBox="1">
            <a:spLocks noChangeArrowheads="1"/>
          </p:cNvSpPr>
          <p:nvPr/>
        </p:nvSpPr>
        <p:spPr bwMode="auto">
          <a:xfrm>
            <a:off x="3375025" y="312738"/>
            <a:ext cx="544512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r" eaLnBrk="0" fontAlgn="base" hangingPunct="0">
              <a:spcBef>
                <a:spcPct val="0"/>
              </a:spcBef>
              <a:spcAft>
                <a:spcPct val="0"/>
              </a:spcAft>
              <a:defRPr>
                <a:solidFill>
                  <a:schemeClr val="tx1"/>
                </a:solidFill>
                <a:latin typeface="Arial" charset="0"/>
              </a:defRPr>
            </a:lvl6pPr>
            <a:lvl7pPr marL="2971800" indent="-228600" algn="r" eaLnBrk="0" fontAlgn="base" hangingPunct="0">
              <a:spcBef>
                <a:spcPct val="0"/>
              </a:spcBef>
              <a:spcAft>
                <a:spcPct val="0"/>
              </a:spcAft>
              <a:defRPr>
                <a:solidFill>
                  <a:schemeClr val="tx1"/>
                </a:solidFill>
                <a:latin typeface="Arial" charset="0"/>
              </a:defRPr>
            </a:lvl7pPr>
            <a:lvl8pPr marL="3429000" indent="-228600" algn="r" eaLnBrk="0" fontAlgn="base" hangingPunct="0">
              <a:spcBef>
                <a:spcPct val="0"/>
              </a:spcBef>
              <a:spcAft>
                <a:spcPct val="0"/>
              </a:spcAft>
              <a:defRPr>
                <a:solidFill>
                  <a:schemeClr val="tx1"/>
                </a:solidFill>
                <a:latin typeface="Arial" charset="0"/>
              </a:defRPr>
            </a:lvl8pPr>
            <a:lvl9pPr marL="3886200" indent="-228600" algn="r" eaLnBrk="0" fontAlgn="base" hangingPunct="0">
              <a:spcBef>
                <a:spcPct val="0"/>
              </a:spcBef>
              <a:spcAft>
                <a:spcPct val="0"/>
              </a:spcAft>
              <a:defRPr>
                <a:solidFill>
                  <a:schemeClr val="tx1"/>
                </a:solidFill>
                <a:latin typeface="Arial" charset="0"/>
              </a:defRPr>
            </a:lvl9pPr>
          </a:lstStyle>
          <a:p>
            <a:pPr algn="r" eaLnBrk="1" hangingPunct="1"/>
            <a:r>
              <a:rPr lang="fr-BE" altLang="en-US" b="1" dirty="0" smtClean="0">
                <a:solidFill>
                  <a:srgbClr val="0F5494"/>
                </a:solidFill>
                <a:latin typeface="Verdana" pitchFamily="34" charset="0"/>
                <a:cs typeface="Arial" charset="0"/>
              </a:rPr>
              <a:t>How to </a:t>
            </a:r>
            <a:r>
              <a:rPr lang="fr-BE" altLang="en-US" b="1" dirty="0" err="1" smtClean="0">
                <a:solidFill>
                  <a:srgbClr val="0F5494"/>
                </a:solidFill>
                <a:latin typeface="Verdana" pitchFamily="34" charset="0"/>
                <a:cs typeface="Arial" charset="0"/>
              </a:rPr>
              <a:t>publish</a:t>
            </a:r>
            <a:r>
              <a:rPr lang="fr-BE" altLang="en-US" b="1" dirty="0" smtClean="0">
                <a:solidFill>
                  <a:srgbClr val="0F5494"/>
                </a:solidFill>
                <a:latin typeface="Verdana" pitchFamily="34" charset="0"/>
                <a:cs typeface="Arial" charset="0"/>
              </a:rPr>
              <a:t> ?</a:t>
            </a:r>
            <a:endParaRPr lang="en-US" altLang="en-US" dirty="0" smtClean="0">
              <a:solidFill>
                <a:srgbClr val="0F5494"/>
              </a:solidFill>
              <a:latin typeface="Verdana" pitchFamily="34" charset="0"/>
              <a:cs typeface="Arial" charset="0"/>
            </a:endParaRPr>
          </a:p>
          <a:p>
            <a:pPr algn="l" eaLnBrk="1" hangingPunct="1"/>
            <a:endParaRPr lang="en-US" altLang="en-US" dirty="0">
              <a:solidFill>
                <a:srgbClr val="0F5494"/>
              </a:solidFill>
              <a:latin typeface="Verdana" pitchFamily="34" charset="0"/>
              <a:cs typeface="Arial" charset="0"/>
            </a:endParaRPr>
          </a:p>
        </p:txBody>
      </p:sp>
      <p:sp>
        <p:nvSpPr>
          <p:cNvPr id="3" name="TextBox 2"/>
          <p:cNvSpPr txBox="1">
            <a:spLocks noChangeArrowheads="1"/>
          </p:cNvSpPr>
          <p:nvPr/>
        </p:nvSpPr>
        <p:spPr bwMode="auto">
          <a:xfrm>
            <a:off x="695949" y="1196752"/>
            <a:ext cx="7632700" cy="4524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r" eaLnBrk="0" fontAlgn="base" hangingPunct="0">
              <a:spcBef>
                <a:spcPct val="0"/>
              </a:spcBef>
              <a:spcAft>
                <a:spcPct val="0"/>
              </a:spcAft>
              <a:defRPr>
                <a:solidFill>
                  <a:schemeClr val="tx1"/>
                </a:solidFill>
                <a:latin typeface="Arial" charset="0"/>
              </a:defRPr>
            </a:lvl6pPr>
            <a:lvl7pPr marL="2971800" indent="-228600" algn="r" eaLnBrk="0" fontAlgn="base" hangingPunct="0">
              <a:spcBef>
                <a:spcPct val="0"/>
              </a:spcBef>
              <a:spcAft>
                <a:spcPct val="0"/>
              </a:spcAft>
              <a:defRPr>
                <a:solidFill>
                  <a:schemeClr val="tx1"/>
                </a:solidFill>
                <a:latin typeface="Arial" charset="0"/>
              </a:defRPr>
            </a:lvl7pPr>
            <a:lvl8pPr marL="3429000" indent="-228600" algn="r" eaLnBrk="0" fontAlgn="base" hangingPunct="0">
              <a:spcBef>
                <a:spcPct val="0"/>
              </a:spcBef>
              <a:spcAft>
                <a:spcPct val="0"/>
              </a:spcAft>
              <a:defRPr>
                <a:solidFill>
                  <a:schemeClr val="tx1"/>
                </a:solidFill>
                <a:latin typeface="Arial" charset="0"/>
              </a:defRPr>
            </a:lvl8pPr>
            <a:lvl9pPr marL="3886200" indent="-228600" algn="r" eaLnBrk="0" fontAlgn="base" hangingPunct="0">
              <a:spcBef>
                <a:spcPct val="0"/>
              </a:spcBef>
              <a:spcAft>
                <a:spcPct val="0"/>
              </a:spcAft>
              <a:defRPr>
                <a:solidFill>
                  <a:schemeClr val="tx1"/>
                </a:solidFill>
                <a:latin typeface="Arial" charset="0"/>
              </a:defRPr>
            </a:lvl9pPr>
          </a:lstStyle>
          <a:p>
            <a:pPr marL="0" indent="0" eaLnBrk="1" hangingPunct="1">
              <a:defRPr/>
            </a:pPr>
            <a:r>
              <a:rPr lang="fr-BE" altLang="en-US" sz="3600" b="1" dirty="0" err="1">
                <a:solidFill>
                  <a:srgbClr val="FF0000"/>
                </a:solidFill>
              </a:rPr>
              <a:t>Contribute</a:t>
            </a:r>
            <a:r>
              <a:rPr lang="fr-BE" altLang="en-US" sz="3600" b="1" dirty="0">
                <a:solidFill>
                  <a:srgbClr val="FF0000"/>
                </a:solidFill>
              </a:rPr>
              <a:t> to the public </a:t>
            </a:r>
            <a:r>
              <a:rPr lang="fr-BE" altLang="en-US" sz="3600" b="1" dirty="0" err="1">
                <a:solidFill>
                  <a:srgbClr val="FF0000"/>
                </a:solidFill>
              </a:rPr>
              <a:t>review</a:t>
            </a:r>
            <a:r>
              <a:rPr lang="fr-BE" altLang="en-US" sz="3600" b="1" dirty="0">
                <a:solidFill>
                  <a:srgbClr val="FF0000"/>
                </a:solidFill>
              </a:rPr>
              <a:t> </a:t>
            </a:r>
            <a:endParaRPr lang="fr-BE" altLang="en-US" sz="3600" b="1" dirty="0" smtClean="0">
              <a:solidFill>
                <a:srgbClr val="FF0000"/>
              </a:solidFill>
            </a:endParaRPr>
          </a:p>
          <a:p>
            <a:pPr marL="0" indent="0" eaLnBrk="1" hangingPunct="1">
              <a:defRPr/>
            </a:pPr>
            <a:r>
              <a:rPr lang="fr-BE" altLang="en-US" sz="3600" b="1" dirty="0" smtClean="0">
                <a:solidFill>
                  <a:srgbClr val="FF0000"/>
                </a:solidFill>
              </a:rPr>
              <a:t>on SDMX.org</a:t>
            </a:r>
            <a:r>
              <a:rPr lang="fr-BE" altLang="en-US" sz="3600" b="1" dirty="0">
                <a:solidFill>
                  <a:srgbClr val="FF0000"/>
                </a:solidFill>
              </a:rPr>
              <a:t>!!!</a:t>
            </a:r>
          </a:p>
          <a:p>
            <a:pPr marL="0" indent="0" algn="l" eaLnBrk="1" hangingPunct="1">
              <a:defRPr/>
            </a:pPr>
            <a:endParaRPr lang="fr-BE" altLang="en-US" sz="2400" dirty="0" smtClean="0">
              <a:solidFill>
                <a:srgbClr val="0070C0"/>
              </a:solidFill>
              <a:latin typeface="+mn-lt"/>
            </a:endParaRPr>
          </a:p>
          <a:p>
            <a:pPr marL="0" indent="0" algn="l" eaLnBrk="1" hangingPunct="1">
              <a:defRPr/>
            </a:pPr>
            <a:r>
              <a:rPr lang="fr-BE" altLang="en-US" sz="2400" dirty="0" smtClean="0">
                <a:solidFill>
                  <a:srgbClr val="0070C0"/>
                </a:solidFill>
                <a:latin typeface="+mn-lt"/>
              </a:rPr>
              <a:t>The SDMX </a:t>
            </a:r>
            <a:r>
              <a:rPr lang="fr-BE" altLang="en-US" sz="2400" dirty="0" err="1" smtClean="0">
                <a:solidFill>
                  <a:srgbClr val="0070C0"/>
                </a:solidFill>
                <a:latin typeface="+mn-lt"/>
              </a:rPr>
              <a:t>Glossary</a:t>
            </a:r>
            <a:r>
              <a:rPr lang="fr-BE" altLang="en-US" sz="2400" dirty="0" smtClean="0">
                <a:solidFill>
                  <a:srgbClr val="0070C0"/>
                </a:solidFill>
                <a:latin typeface="+mn-lt"/>
              </a:rPr>
              <a:t> </a:t>
            </a:r>
            <a:r>
              <a:rPr lang="fr-BE" altLang="en-US" sz="2400" dirty="0" err="1" smtClean="0">
                <a:solidFill>
                  <a:srgbClr val="0070C0"/>
                </a:solidFill>
                <a:latin typeface="+mn-lt"/>
              </a:rPr>
              <a:t>will</a:t>
            </a:r>
            <a:r>
              <a:rPr lang="fr-BE" altLang="en-US" sz="2400" dirty="0" smtClean="0">
                <a:solidFill>
                  <a:srgbClr val="0070C0"/>
                </a:solidFill>
                <a:latin typeface="+mn-lt"/>
              </a:rPr>
              <a:t> </a:t>
            </a:r>
            <a:r>
              <a:rPr lang="fr-BE" altLang="en-US" sz="2400" dirty="0" err="1" smtClean="0">
                <a:solidFill>
                  <a:srgbClr val="0070C0"/>
                </a:solidFill>
                <a:latin typeface="+mn-lt"/>
              </a:rPr>
              <a:t>be</a:t>
            </a:r>
            <a:r>
              <a:rPr lang="fr-BE" altLang="en-US" sz="2400" dirty="0" smtClean="0">
                <a:solidFill>
                  <a:srgbClr val="0070C0"/>
                </a:solidFill>
                <a:latin typeface="+mn-lt"/>
              </a:rPr>
              <a:t> made </a:t>
            </a:r>
            <a:r>
              <a:rPr lang="fr-BE" altLang="en-US" sz="2400" dirty="0" err="1" smtClean="0">
                <a:solidFill>
                  <a:srgbClr val="0070C0"/>
                </a:solidFill>
                <a:latin typeface="+mn-lt"/>
              </a:rPr>
              <a:t>publicly</a:t>
            </a:r>
            <a:r>
              <a:rPr lang="fr-BE" altLang="en-US" sz="2400" dirty="0" smtClean="0">
                <a:solidFill>
                  <a:srgbClr val="0070C0"/>
                </a:solidFill>
                <a:latin typeface="+mn-lt"/>
              </a:rPr>
              <a:t> </a:t>
            </a:r>
            <a:r>
              <a:rPr lang="fr-BE" altLang="en-US" sz="2400" dirty="0" err="1" smtClean="0">
                <a:solidFill>
                  <a:srgbClr val="0070C0"/>
                </a:solidFill>
                <a:latin typeface="+mn-lt"/>
              </a:rPr>
              <a:t>available</a:t>
            </a:r>
            <a:r>
              <a:rPr lang="fr-BE" altLang="en-US" sz="2400" dirty="0" smtClean="0">
                <a:solidFill>
                  <a:srgbClr val="0070C0"/>
                </a:solidFill>
                <a:latin typeface="+mn-lt"/>
              </a:rPr>
              <a:t>:</a:t>
            </a:r>
          </a:p>
          <a:p>
            <a:pPr marL="0" indent="0" algn="l" eaLnBrk="1" hangingPunct="1">
              <a:defRPr/>
            </a:pPr>
            <a:endParaRPr lang="fr-BE" altLang="en-US" sz="2400" dirty="0" smtClean="0">
              <a:solidFill>
                <a:srgbClr val="0070C0"/>
              </a:solidFill>
              <a:latin typeface="+mn-lt"/>
            </a:endParaRPr>
          </a:p>
          <a:p>
            <a:pPr algn="l" eaLnBrk="1" hangingPunct="1">
              <a:buFont typeface="Arial" panose="020B0604020202020204" pitchFamily="34" charset="0"/>
              <a:buChar char="•"/>
              <a:defRPr/>
            </a:pPr>
            <a:r>
              <a:rPr lang="fr-BE" altLang="en-US" sz="2400" dirty="0" smtClean="0">
                <a:solidFill>
                  <a:srgbClr val="0070C0"/>
                </a:solidFill>
                <a:latin typeface="+mn-lt"/>
              </a:rPr>
              <a:t>As a </a:t>
            </a:r>
            <a:r>
              <a:rPr lang="fr-BE" altLang="en-US" sz="2400" b="1" dirty="0" smtClean="0">
                <a:solidFill>
                  <a:srgbClr val="0070C0"/>
                </a:solidFill>
                <a:latin typeface="+mn-lt"/>
              </a:rPr>
              <a:t>SDMX Concept </a:t>
            </a:r>
            <a:r>
              <a:rPr lang="fr-BE" altLang="en-US" sz="2400" b="1" dirty="0" err="1" smtClean="0">
                <a:solidFill>
                  <a:srgbClr val="0070C0"/>
                </a:solidFill>
                <a:latin typeface="+mn-lt"/>
              </a:rPr>
              <a:t>Scheme</a:t>
            </a:r>
            <a:r>
              <a:rPr lang="fr-BE" altLang="en-US" sz="2400" b="1" dirty="0" smtClean="0">
                <a:solidFill>
                  <a:srgbClr val="0070C0"/>
                </a:solidFill>
                <a:latin typeface="+mn-lt"/>
              </a:rPr>
              <a:t> </a:t>
            </a:r>
            <a:r>
              <a:rPr lang="fr-BE" altLang="en-US" sz="2400" dirty="0" smtClean="0">
                <a:solidFill>
                  <a:srgbClr val="0070C0"/>
                </a:solidFill>
                <a:latin typeface="+mn-lt"/>
              </a:rPr>
              <a:t>in the SDMX Global </a:t>
            </a:r>
            <a:r>
              <a:rPr lang="fr-BE" altLang="en-US" sz="2400" dirty="0" err="1" smtClean="0">
                <a:solidFill>
                  <a:srgbClr val="0070C0"/>
                </a:solidFill>
                <a:latin typeface="+mn-lt"/>
              </a:rPr>
              <a:t>Registry</a:t>
            </a:r>
            <a:endParaRPr lang="fr-BE" altLang="en-US" sz="2400" dirty="0" smtClean="0">
              <a:solidFill>
                <a:srgbClr val="0070C0"/>
              </a:solidFill>
              <a:latin typeface="+mn-lt"/>
            </a:endParaRPr>
          </a:p>
          <a:p>
            <a:pPr algn="l" eaLnBrk="1" hangingPunct="1">
              <a:buFont typeface="Arial" panose="020B0604020202020204" pitchFamily="34" charset="0"/>
              <a:buChar char="•"/>
              <a:defRPr/>
            </a:pPr>
            <a:endParaRPr lang="fr-BE" altLang="en-US" sz="2400" dirty="0" smtClean="0">
              <a:solidFill>
                <a:srgbClr val="0070C0"/>
              </a:solidFill>
              <a:latin typeface="+mn-lt"/>
            </a:endParaRPr>
          </a:p>
          <a:p>
            <a:pPr algn="l" eaLnBrk="1" hangingPunct="1">
              <a:buFont typeface="Arial" panose="020B0604020202020204" pitchFamily="34" charset="0"/>
              <a:buChar char="•"/>
              <a:defRPr/>
            </a:pPr>
            <a:r>
              <a:rPr lang="fr-BE" altLang="en-US" sz="2400" dirty="0" smtClean="0">
                <a:solidFill>
                  <a:srgbClr val="0070C0"/>
                </a:solidFill>
                <a:latin typeface="+mn-lt"/>
              </a:rPr>
              <a:t>As a </a:t>
            </a:r>
            <a:r>
              <a:rPr lang="fr-BE" altLang="en-US" sz="2400" b="1" dirty="0" err="1" smtClean="0">
                <a:solidFill>
                  <a:srgbClr val="0070C0"/>
                </a:solidFill>
                <a:latin typeface="+mn-lt"/>
              </a:rPr>
              <a:t>download</a:t>
            </a:r>
            <a:r>
              <a:rPr lang="fr-BE" altLang="en-US" sz="2400" b="1" dirty="0" smtClean="0">
                <a:solidFill>
                  <a:srgbClr val="0070C0"/>
                </a:solidFill>
                <a:latin typeface="+mn-lt"/>
              </a:rPr>
              <a:t> document</a:t>
            </a:r>
            <a:r>
              <a:rPr lang="fr-BE" altLang="en-US" sz="2400" dirty="0" smtClean="0">
                <a:solidFill>
                  <a:srgbClr val="0070C0"/>
                </a:solidFill>
                <a:latin typeface="+mn-lt"/>
              </a:rPr>
              <a:t> </a:t>
            </a:r>
            <a:r>
              <a:rPr lang="fr-BE" altLang="en-US" sz="2400" dirty="0" err="1" smtClean="0">
                <a:solidFill>
                  <a:srgbClr val="0070C0"/>
                </a:solidFill>
                <a:latin typeface="+mn-lt"/>
              </a:rPr>
              <a:t>from</a:t>
            </a:r>
            <a:r>
              <a:rPr lang="fr-BE" altLang="en-US" sz="2400" dirty="0" smtClean="0">
                <a:solidFill>
                  <a:srgbClr val="0070C0"/>
                </a:solidFill>
                <a:latin typeface="+mn-lt"/>
              </a:rPr>
              <a:t> </a:t>
            </a:r>
            <a:r>
              <a:rPr lang="fr-BE" altLang="en-US" sz="2400" dirty="0" smtClean="0">
                <a:solidFill>
                  <a:srgbClr val="0070C0"/>
                </a:solidFill>
                <a:latin typeface="+mn-lt"/>
                <a:hlinkClick r:id="rId3"/>
              </a:rPr>
              <a:t>http://sdmx.org</a:t>
            </a:r>
            <a:endParaRPr lang="fr-BE" altLang="en-US" sz="2400" dirty="0" smtClean="0">
              <a:solidFill>
                <a:srgbClr val="0070C0"/>
              </a:solidFill>
              <a:latin typeface="+mn-lt"/>
            </a:endParaRPr>
          </a:p>
          <a:p>
            <a:pPr marL="0" indent="0" algn="l" eaLnBrk="1" hangingPunct="1">
              <a:defRPr/>
            </a:pPr>
            <a:endParaRPr lang="fr-BE" altLang="en-US" sz="2400" dirty="0" smtClean="0">
              <a:solidFill>
                <a:srgbClr val="0070C0"/>
              </a:solidFill>
              <a:latin typeface="+mn-lt"/>
            </a:endParaRPr>
          </a:p>
          <a:p>
            <a:pPr algn="l" eaLnBrk="1" hangingPunct="1">
              <a:buFont typeface="Arial" panose="020B0604020202020204" pitchFamily="34" charset="0"/>
              <a:buChar char="•"/>
              <a:defRPr/>
            </a:pPr>
            <a:r>
              <a:rPr lang="fr-BE" altLang="en-US" sz="2400" dirty="0" smtClean="0">
                <a:solidFill>
                  <a:srgbClr val="0070C0"/>
                </a:solidFill>
                <a:latin typeface="+mn-lt"/>
              </a:rPr>
              <a:t>As a </a:t>
            </a:r>
            <a:r>
              <a:rPr lang="fr-BE" altLang="en-US" sz="2400" b="1" dirty="0" err="1" smtClean="0">
                <a:solidFill>
                  <a:srgbClr val="0070C0"/>
                </a:solidFill>
                <a:latin typeface="+mn-lt"/>
              </a:rPr>
              <a:t>subset</a:t>
            </a:r>
            <a:r>
              <a:rPr lang="fr-BE" altLang="en-US" sz="2400" b="1" dirty="0" smtClean="0">
                <a:solidFill>
                  <a:srgbClr val="0070C0"/>
                </a:solidFill>
                <a:latin typeface="+mn-lt"/>
              </a:rPr>
              <a:t> of the CODED </a:t>
            </a:r>
            <a:r>
              <a:rPr lang="fr-BE" altLang="en-US" sz="2400" dirty="0" smtClean="0">
                <a:solidFill>
                  <a:srgbClr val="0070C0"/>
                </a:solidFill>
                <a:latin typeface="+mn-lt"/>
              </a:rPr>
              <a:t>(</a:t>
            </a:r>
            <a:r>
              <a:rPr lang="fr-BE" altLang="en-US" sz="2400" dirty="0" err="1" smtClean="0">
                <a:solidFill>
                  <a:srgbClr val="0070C0"/>
                </a:solidFill>
                <a:latin typeface="+mn-lt"/>
              </a:rPr>
              <a:t>COncepts</a:t>
            </a:r>
            <a:r>
              <a:rPr lang="fr-BE" altLang="en-US" sz="2400" dirty="0" smtClean="0">
                <a:solidFill>
                  <a:srgbClr val="0070C0"/>
                </a:solidFill>
                <a:latin typeface="+mn-lt"/>
              </a:rPr>
              <a:t> and </a:t>
            </a:r>
            <a:r>
              <a:rPr lang="fr-BE" altLang="en-US" sz="2400" dirty="0" err="1" smtClean="0">
                <a:solidFill>
                  <a:srgbClr val="0070C0"/>
                </a:solidFill>
                <a:latin typeface="+mn-lt"/>
              </a:rPr>
              <a:t>DEfinitions</a:t>
            </a:r>
            <a:r>
              <a:rPr lang="fr-BE" altLang="en-US" sz="2400" dirty="0" smtClean="0">
                <a:solidFill>
                  <a:srgbClr val="0070C0"/>
                </a:solidFill>
                <a:latin typeface="+mn-lt"/>
              </a:rPr>
              <a:t> </a:t>
            </a:r>
            <a:r>
              <a:rPr lang="fr-BE" altLang="en-US" sz="2400" dirty="0" err="1" smtClean="0">
                <a:solidFill>
                  <a:srgbClr val="0070C0"/>
                </a:solidFill>
                <a:latin typeface="+mn-lt"/>
              </a:rPr>
              <a:t>Database</a:t>
            </a:r>
            <a:r>
              <a:rPr lang="fr-BE" altLang="en-US" sz="2400" dirty="0" smtClean="0">
                <a:solidFill>
                  <a:srgbClr val="0070C0"/>
                </a:solidFill>
                <a:latin typeface="+mn-lt"/>
              </a:rPr>
              <a:t>) </a:t>
            </a:r>
            <a:r>
              <a:rPr lang="fr-BE" altLang="en-US" sz="2400" dirty="0" err="1" smtClean="0">
                <a:solidFill>
                  <a:srgbClr val="0070C0"/>
                </a:solidFill>
                <a:latin typeface="+mn-lt"/>
              </a:rPr>
              <a:t>database</a:t>
            </a:r>
            <a:r>
              <a:rPr lang="fr-BE" altLang="en-US" sz="2400" dirty="0" smtClean="0">
                <a:solidFill>
                  <a:srgbClr val="0070C0"/>
                </a:solidFill>
                <a:latin typeface="+mn-lt"/>
              </a:rPr>
              <a:t> </a:t>
            </a:r>
            <a:r>
              <a:rPr lang="fr-BE" altLang="en-US" sz="2400" dirty="0" err="1" smtClean="0">
                <a:solidFill>
                  <a:srgbClr val="0070C0"/>
                </a:solidFill>
                <a:latin typeface="+mn-lt"/>
              </a:rPr>
              <a:t>maintained</a:t>
            </a:r>
            <a:r>
              <a:rPr lang="fr-BE" altLang="en-US" sz="2400" dirty="0" smtClean="0">
                <a:solidFill>
                  <a:srgbClr val="0070C0"/>
                </a:solidFill>
                <a:latin typeface="+mn-lt"/>
              </a:rPr>
              <a:t> by Eurostat</a:t>
            </a:r>
          </a:p>
        </p:txBody>
      </p:sp>
      <p:sp>
        <p:nvSpPr>
          <p:cNvPr id="2" name="Footer Placeholder 1"/>
          <p:cNvSpPr>
            <a:spLocks noGrp="1"/>
          </p:cNvSpPr>
          <p:nvPr>
            <p:ph type="ftr" sz="quarter" idx="4294967295"/>
          </p:nvPr>
        </p:nvSpPr>
        <p:spPr>
          <a:xfrm>
            <a:off x="827088" y="6245225"/>
            <a:ext cx="7345362" cy="476250"/>
          </a:xfrm>
          <a:prstGeom prst="rect">
            <a:avLst/>
          </a:prstGeom>
        </p:spPr>
        <p:txBody>
          <a:bodyPr/>
          <a:lstStyle/>
          <a:p>
            <a:pPr>
              <a:defRPr/>
            </a:pPr>
            <a:endParaRPr lang="en-GB"/>
          </a:p>
        </p:txBody>
      </p:sp>
    </p:spTree>
    <p:extLst>
      <p:ext uri="{BB962C8B-B14F-4D97-AF65-F5344CB8AC3E}">
        <p14:creationId xmlns:p14="http://schemas.microsoft.com/office/powerpoint/2010/main" val="25046233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3">
                                            <p:txEl>
                                              <p:pRg st="0" end="0"/>
                                            </p:txEl>
                                          </p:spTgt>
                                        </p:tgtEl>
                                      </p:cBhvr>
                                    </p:animEffect>
                                  </p:childTnLst>
                                </p:cTn>
                              </p:par>
                              <p:par>
                                <p:cTn id="10" presetID="53" presetClass="entr" presetSubtype="16" fill="hold" nodeType="with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 calcmode="lin" valueType="num">
                                      <p:cBhvr>
                                        <p:cTn id="12"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3" dur="500" fill="hold"/>
                                        <p:tgtEl>
                                          <p:spTgt spid="3">
                                            <p:txEl>
                                              <p:pRg st="1" end="1"/>
                                            </p:txEl>
                                          </p:spTgt>
                                        </p:tgtEl>
                                        <p:attrNameLst>
                                          <p:attrName>ppt_h</p:attrName>
                                        </p:attrNameLst>
                                      </p:cBhvr>
                                      <p:tavLst>
                                        <p:tav tm="0">
                                          <p:val>
                                            <p:fltVal val="0"/>
                                          </p:val>
                                        </p:tav>
                                        <p:tav tm="100000">
                                          <p:val>
                                            <p:strVal val="#ppt_h"/>
                                          </p:val>
                                        </p:tav>
                                      </p:tavLst>
                                    </p:anim>
                                    <p:animEffect transition="in" filter="fade">
                                      <p:cBhvr>
                                        <p:cTn id="14" dur="500"/>
                                        <p:tgtEl>
                                          <p:spTgt spid="3">
                                            <p:txEl>
                                              <p:pRg st="1" end="1"/>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fade">
                                      <p:cBhvr>
                                        <p:cTn id="19" dur="500"/>
                                        <p:tgtEl>
                                          <p:spTgt spid="3">
                                            <p:txEl>
                                              <p:pRg st="3" end="3"/>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3">
                                            <p:txEl>
                                              <p:pRg st="5" end="5"/>
                                            </p:txEl>
                                          </p:spTgt>
                                        </p:tgtEl>
                                        <p:attrNameLst>
                                          <p:attrName>style.visibility</p:attrName>
                                        </p:attrNameLst>
                                      </p:cBhvr>
                                      <p:to>
                                        <p:strVal val="visible"/>
                                      </p:to>
                                    </p:set>
                                    <p:animEffect transition="in" filter="fade">
                                      <p:cBhvr>
                                        <p:cTn id="24" dur="500"/>
                                        <p:tgtEl>
                                          <p:spTgt spid="3">
                                            <p:txEl>
                                              <p:pRg st="5" end="5"/>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3">
                                            <p:txEl>
                                              <p:pRg st="7" end="7"/>
                                            </p:txEl>
                                          </p:spTgt>
                                        </p:tgtEl>
                                        <p:attrNameLst>
                                          <p:attrName>style.visibility</p:attrName>
                                        </p:attrNameLst>
                                      </p:cBhvr>
                                      <p:to>
                                        <p:strVal val="visible"/>
                                      </p:to>
                                    </p:set>
                                    <p:animEffect transition="in" filter="fade">
                                      <p:cBhvr>
                                        <p:cTn id="29" dur="500"/>
                                        <p:tgtEl>
                                          <p:spTgt spid="3">
                                            <p:txEl>
                                              <p:pRg st="7" end="7"/>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nodeType="clickEffect">
                                  <p:stCondLst>
                                    <p:cond delay="0"/>
                                  </p:stCondLst>
                                  <p:childTnLst>
                                    <p:set>
                                      <p:cBhvr>
                                        <p:cTn id="33" dur="1" fill="hold">
                                          <p:stCondLst>
                                            <p:cond delay="0"/>
                                          </p:stCondLst>
                                        </p:cTn>
                                        <p:tgtEl>
                                          <p:spTgt spid="3">
                                            <p:txEl>
                                              <p:pRg st="9" end="9"/>
                                            </p:txEl>
                                          </p:spTgt>
                                        </p:tgtEl>
                                        <p:attrNameLst>
                                          <p:attrName>style.visibility</p:attrName>
                                        </p:attrNameLst>
                                      </p:cBhvr>
                                      <p:to>
                                        <p:strVal val="visible"/>
                                      </p:to>
                                    </p:set>
                                    <p:animEffect transition="in" filter="fade">
                                      <p:cBhvr>
                                        <p:cTn id="34" dur="500"/>
                                        <p:tgtEl>
                                          <p:spTgt spid="3">
                                            <p:txEl>
                                              <p:pRg st="9" end="9"/>
                                            </p:txEl>
                                          </p:spTgt>
                                        </p:tgtEl>
                                      </p:cBhvr>
                                    </p:animEffect>
                                  </p:childTnLst>
                                </p:cTn>
                              </p:par>
                              <p:par>
                                <p:cTn id="35" presetID="10" presetClass="entr" presetSubtype="0" fill="hold" nodeType="withEffect">
                                  <p:stCondLst>
                                    <p:cond delay="0"/>
                                  </p:stCondLst>
                                  <p:childTnLst>
                                    <p:set>
                                      <p:cBhvr>
                                        <p:cTn id="36" dur="1" fill="hold">
                                          <p:stCondLst>
                                            <p:cond delay="0"/>
                                          </p:stCondLst>
                                        </p:cTn>
                                        <p:tgtEl>
                                          <p:spTgt spid="6146"/>
                                        </p:tgtEl>
                                        <p:attrNameLst>
                                          <p:attrName>style.visibility</p:attrName>
                                        </p:attrNameLst>
                                      </p:cBhvr>
                                      <p:to>
                                        <p:strVal val="visible"/>
                                      </p:to>
                                    </p:set>
                                    <p:animEffect transition="in" filter="fade">
                                      <p:cBhvr>
                                        <p:cTn id="37" dur="500"/>
                                        <p:tgtEl>
                                          <p:spTgt spid="61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a:xfrm>
            <a:off x="395288" y="1628776"/>
            <a:ext cx="8280400" cy="1346653"/>
          </a:xfrm>
        </p:spPr>
        <p:txBody>
          <a:bodyPr/>
          <a:lstStyle/>
          <a:p>
            <a:pPr marL="0" algn="ctr" eaLnBrk="1" hangingPunct="1">
              <a:lnSpc>
                <a:spcPct val="95000"/>
              </a:lnSpc>
              <a:spcBef>
                <a:spcPct val="80000"/>
              </a:spcBef>
            </a:pPr>
            <a:r>
              <a:rPr lang="en-GB" sz="2800" dirty="0" smtClean="0"/>
              <a:t>Questions?</a:t>
            </a:r>
            <a:endParaRPr lang="fr-FR" dirty="0" smtClean="0"/>
          </a:p>
        </p:txBody>
      </p:sp>
      <p:sp>
        <p:nvSpPr>
          <p:cNvPr id="18435" name="Content Placeholder 2"/>
          <p:cNvSpPr>
            <a:spLocks noGrp="1"/>
          </p:cNvSpPr>
          <p:nvPr>
            <p:ph idx="1"/>
          </p:nvPr>
        </p:nvSpPr>
        <p:spPr>
          <a:xfrm>
            <a:off x="638629" y="4581128"/>
            <a:ext cx="5768521" cy="1170863"/>
          </a:xfrm>
        </p:spPr>
        <p:txBody>
          <a:bodyPr/>
          <a:lstStyle/>
          <a:p>
            <a:pPr marL="0" indent="0">
              <a:spcBef>
                <a:spcPct val="0"/>
              </a:spcBef>
              <a:buNone/>
            </a:pPr>
            <a:r>
              <a:rPr lang="en-US" altLang="en-US" sz="1800" dirty="0" smtClean="0">
                <a:solidFill>
                  <a:srgbClr val="4D4D4D"/>
                </a:solidFill>
              </a:rPr>
              <a:t>Chris.Nelson@metadatatechnology.com</a:t>
            </a:r>
            <a:endParaRPr lang="en-US" altLang="en-US" sz="1800" dirty="0">
              <a:solidFill>
                <a:srgbClr val="4D4D4D"/>
              </a:solidFill>
            </a:endParaRPr>
          </a:p>
          <a:p>
            <a:pPr marL="0" indent="0">
              <a:spcBef>
                <a:spcPct val="0"/>
              </a:spcBef>
              <a:buNone/>
            </a:pPr>
            <a:endParaRPr lang="en-US" altLang="en-US" sz="1800" dirty="0" smtClean="0">
              <a:solidFill>
                <a:srgbClr val="4D4D4D"/>
              </a:solidFill>
            </a:endParaRPr>
          </a:p>
          <a:p>
            <a:pPr marL="0" indent="0">
              <a:spcBef>
                <a:spcPct val="0"/>
              </a:spcBef>
              <a:buNone/>
            </a:pPr>
            <a:r>
              <a:rPr lang="en-US" altLang="en-US" sz="1800" dirty="0" smtClean="0">
                <a:solidFill>
                  <a:srgbClr val="4D4D4D"/>
                </a:solidFill>
              </a:rPr>
              <a:t>David.Barraclough@oecd.org</a:t>
            </a:r>
          </a:p>
          <a:p>
            <a:pPr marL="0" indent="0">
              <a:spcBef>
                <a:spcPct val="0"/>
              </a:spcBef>
              <a:buNone/>
            </a:pPr>
            <a:endParaRPr lang="en-US" altLang="en-US" sz="1800" dirty="0">
              <a:solidFill>
                <a:srgbClr val="4D4D4D"/>
              </a:solidFill>
            </a:endParaRPr>
          </a:p>
        </p:txBody>
      </p:sp>
      <p:sp>
        <p:nvSpPr>
          <p:cNvPr id="6" name="Content Placeholder 2"/>
          <p:cNvSpPr txBox="1">
            <a:spLocks/>
          </p:cNvSpPr>
          <p:nvPr/>
        </p:nvSpPr>
        <p:spPr bwMode="auto">
          <a:xfrm>
            <a:off x="2663825" y="6094112"/>
            <a:ext cx="3743325" cy="463809"/>
          </a:xfrm>
          <a:prstGeom prst="rect">
            <a:avLst/>
          </a:prstGeom>
          <a:noFill/>
          <a:ln w="9525">
            <a:noFill/>
            <a:miter lim="800000"/>
            <a:headEnd/>
            <a:tailEnd/>
          </a:ln>
        </p:spPr>
        <p:txBody>
          <a:bodyPr/>
          <a:lstStyle/>
          <a:p>
            <a:pPr algn="ctr">
              <a:lnSpc>
                <a:spcPct val="70000"/>
              </a:lnSpc>
              <a:spcBef>
                <a:spcPct val="20000"/>
              </a:spcBef>
              <a:defRPr/>
            </a:pPr>
            <a:r>
              <a:rPr lang="en-GB" sz="1800" kern="0" dirty="0" smtClean="0">
                <a:solidFill>
                  <a:schemeClr val="bg1"/>
                </a:solidFill>
                <a:latin typeface="Arial"/>
                <a:ea typeface="ＭＳ Ｐゴシック"/>
                <a:cs typeface="+mn-cs"/>
              </a:rPr>
              <a:t>SDMX Basics</a:t>
            </a:r>
            <a:endParaRPr lang="en-GB" sz="3000" kern="0" dirty="0">
              <a:solidFill>
                <a:schemeClr val="bg1"/>
              </a:solidFill>
              <a:latin typeface="+mn-lt"/>
              <a:cs typeface="+mn-cs"/>
            </a:endParaRPr>
          </a:p>
        </p:txBody>
      </p:sp>
      <p:pic>
        <p:nvPicPr>
          <p:cNvPr id="5" name="Picture 2" descr="C:\Users\fabien.jacquet\AppData\Local\Microsoft\Windows\Temporary Internet Files\Content.IE5\2GLS50M7\MC900434411[1].wmf"/>
          <p:cNvPicPr>
            <a:picLocks noChangeAspect="1" noChangeArrowheads="1"/>
          </p:cNvPicPr>
          <p:nvPr/>
        </p:nvPicPr>
        <p:blipFill>
          <a:blip r:embed="rId3" cstate="print"/>
          <a:srcRect/>
          <a:stretch>
            <a:fillRect/>
          </a:stretch>
        </p:blipFill>
        <p:spPr bwMode="auto">
          <a:xfrm>
            <a:off x="6027387" y="2268187"/>
            <a:ext cx="2154712" cy="2229592"/>
          </a:xfrm>
          <a:prstGeom prst="rect">
            <a:avLst/>
          </a:prstGeom>
          <a:noFill/>
          <a:ln w="9525">
            <a:noFill/>
            <a:miter lim="800000"/>
            <a:headEnd/>
            <a:tailEnd/>
          </a:ln>
        </p:spPr>
      </p:pic>
      <p:sp>
        <p:nvSpPr>
          <p:cNvPr id="7" name="Date Placeholder 6"/>
          <p:cNvSpPr>
            <a:spLocks noGrp="1"/>
          </p:cNvSpPr>
          <p:nvPr>
            <p:ph type="dt" sz="half" idx="11"/>
          </p:nvPr>
        </p:nvSpPr>
        <p:spPr/>
        <p:txBody>
          <a:bodyPr/>
          <a:lstStyle/>
          <a:p>
            <a:pPr>
              <a:defRPr/>
            </a:pPr>
            <a:r>
              <a:rPr lang="en-US" smtClean="0"/>
              <a:t>28-30 September 2015</a:t>
            </a:r>
            <a:endParaRPr lang="en-GB" dirty="0"/>
          </a:p>
        </p:txBody>
      </p:sp>
      <p:sp>
        <p:nvSpPr>
          <p:cNvPr id="8" name="Footer Placeholder 7"/>
          <p:cNvSpPr>
            <a:spLocks noGrp="1"/>
          </p:cNvSpPr>
          <p:nvPr>
            <p:ph type="ftr" sz="quarter" idx="12"/>
          </p:nvPr>
        </p:nvSpPr>
        <p:spPr/>
        <p:txBody>
          <a:bodyPr/>
          <a:lstStyle/>
          <a:p>
            <a:pPr>
              <a:defRPr/>
            </a:pPr>
            <a:r>
              <a:rPr lang="en-GB" smtClean="0"/>
              <a:t>SDMX Global Conference</a:t>
            </a:r>
            <a:endParaRPr lang="en-GB" dirty="0"/>
          </a:p>
        </p:txBody>
      </p:sp>
      <p:sp>
        <p:nvSpPr>
          <p:cNvPr id="9" name="Slide Number Placeholder 8"/>
          <p:cNvSpPr>
            <a:spLocks noGrp="1"/>
          </p:cNvSpPr>
          <p:nvPr>
            <p:ph type="sldNum" sz="quarter" idx="10"/>
          </p:nvPr>
        </p:nvSpPr>
        <p:spPr/>
        <p:txBody>
          <a:bodyPr/>
          <a:lstStyle/>
          <a:p>
            <a:pPr>
              <a:defRPr/>
            </a:pPr>
            <a:fld id="{6F97326C-9136-43BD-B7FC-10DBEE6C0A5D}" type="slidenum">
              <a:rPr lang="en-GB" smtClean="0"/>
              <a:pPr>
                <a:defRPr/>
              </a:pPr>
              <a:t>31</a:t>
            </a:fld>
            <a:endParaRPr lang="en-GB"/>
          </a:p>
        </p:txBody>
      </p:sp>
    </p:spTree>
    <p:extLst>
      <p:ext uri="{BB962C8B-B14F-4D97-AF65-F5344CB8AC3E}">
        <p14:creationId xmlns:p14="http://schemas.microsoft.com/office/powerpoint/2010/main" val="535405638"/>
      </p:ext>
    </p:extLst>
  </p:cSld>
  <p:clrMapOvr>
    <a:masterClrMapping/>
  </p:clrMapOvr>
  <p:transition>
    <p:dissolv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Down Arrow 2"/>
          <p:cNvSpPr/>
          <p:nvPr/>
        </p:nvSpPr>
        <p:spPr>
          <a:xfrm rot="5400000" flipH="1">
            <a:off x="6551588" y="3249613"/>
            <a:ext cx="217487" cy="576262"/>
          </a:xfrm>
          <a:prstGeom prst="downArrow">
            <a:avLst/>
          </a:prstGeom>
        </p:spPr>
        <p:style>
          <a:lnRef idx="0">
            <a:schemeClr val="accent1"/>
          </a:lnRef>
          <a:fillRef idx="3">
            <a:schemeClr val="accent1"/>
          </a:fillRef>
          <a:effectRef idx="3">
            <a:schemeClr val="accent1"/>
          </a:effectRef>
          <a:fontRef idx="minor">
            <a:schemeClr val="lt1"/>
          </a:fontRef>
        </p:style>
        <p:txBody>
          <a:bodyPr anchor="ctr"/>
          <a:lstStyle/>
          <a:p>
            <a:pPr fontAlgn="auto">
              <a:spcBef>
                <a:spcPts val="0"/>
              </a:spcBef>
              <a:spcAft>
                <a:spcPts val="0"/>
              </a:spcAft>
              <a:defRPr/>
            </a:pPr>
            <a:endParaRPr lang="en-GB">
              <a:solidFill>
                <a:prstClr val="white"/>
              </a:solidFill>
            </a:endParaRPr>
          </a:p>
        </p:txBody>
      </p:sp>
      <p:sp>
        <p:nvSpPr>
          <p:cNvPr id="4" name="TextBox 3"/>
          <p:cNvSpPr txBox="1"/>
          <p:nvPr/>
        </p:nvSpPr>
        <p:spPr>
          <a:xfrm>
            <a:off x="5724128" y="1700808"/>
            <a:ext cx="1152128" cy="646331"/>
          </a:xfrm>
          <a:prstGeom prst="rect">
            <a:avLst/>
          </a:prstGeom>
          <a:solidFill>
            <a:schemeClr val="accent4">
              <a:lumMod val="20000"/>
              <a:lumOff val="80000"/>
            </a:schemeClr>
          </a:solidFill>
          <a:ln w="38100">
            <a:solidFill>
              <a:schemeClr val="tx2">
                <a:lumMod val="20000"/>
                <a:lumOff val="80000"/>
              </a:schemeClr>
            </a:solidFill>
            <a:prstDash val="dash"/>
          </a:ln>
        </p:spPr>
        <p:txBody>
          <a:bodyPr wrap="square" rtlCol="0">
            <a:spAutoFit/>
          </a:bodyPr>
          <a:lstStyle/>
          <a:p>
            <a:r>
              <a:rPr lang="en-GB" dirty="0" smtClean="0">
                <a:solidFill>
                  <a:prstClr val="black"/>
                </a:solidFill>
              </a:rPr>
              <a:t>Structure mapping</a:t>
            </a:r>
            <a:endParaRPr lang="en-GB" dirty="0">
              <a:solidFill>
                <a:prstClr val="black"/>
              </a:solidFill>
            </a:endParaRPr>
          </a:p>
        </p:txBody>
      </p:sp>
      <p:sp>
        <p:nvSpPr>
          <p:cNvPr id="5" name="Down Arrow 4"/>
          <p:cNvSpPr/>
          <p:nvPr/>
        </p:nvSpPr>
        <p:spPr>
          <a:xfrm flipV="1">
            <a:off x="4788024" y="5631759"/>
            <a:ext cx="216024" cy="334810"/>
          </a:xfrm>
          <a:prstGeom prst="downArrow">
            <a:avLst/>
          </a:prstGeom>
        </p:spPr>
        <p:style>
          <a:lnRef idx="0">
            <a:schemeClr val="accent1"/>
          </a:lnRef>
          <a:fillRef idx="3">
            <a:schemeClr val="accent1"/>
          </a:fillRef>
          <a:effectRef idx="3">
            <a:schemeClr val="accent1"/>
          </a:effectRef>
          <a:fontRef idx="minor">
            <a:schemeClr val="lt1"/>
          </a:fontRef>
        </p:style>
        <p:txBody>
          <a:bodyPr anchor="ctr"/>
          <a:lstStyle/>
          <a:p>
            <a:pPr fontAlgn="auto">
              <a:spcBef>
                <a:spcPts val="0"/>
              </a:spcBef>
              <a:spcAft>
                <a:spcPts val="0"/>
              </a:spcAft>
              <a:defRPr/>
            </a:pPr>
            <a:endParaRPr lang="en-GB">
              <a:solidFill>
                <a:prstClr val="white"/>
              </a:solidFill>
            </a:endParaRPr>
          </a:p>
        </p:txBody>
      </p:sp>
      <p:sp>
        <p:nvSpPr>
          <p:cNvPr id="6" name="Down Arrow 5"/>
          <p:cNvSpPr/>
          <p:nvPr/>
        </p:nvSpPr>
        <p:spPr>
          <a:xfrm rot="16200000">
            <a:off x="2950991" y="592010"/>
            <a:ext cx="217487" cy="576262"/>
          </a:xfrm>
          <a:prstGeom prst="downArrow">
            <a:avLst/>
          </a:prstGeom>
        </p:spPr>
        <p:style>
          <a:lnRef idx="0">
            <a:schemeClr val="accent1"/>
          </a:lnRef>
          <a:fillRef idx="3">
            <a:schemeClr val="accent1"/>
          </a:fillRef>
          <a:effectRef idx="3">
            <a:schemeClr val="accent1"/>
          </a:effectRef>
          <a:fontRef idx="minor">
            <a:schemeClr val="lt1"/>
          </a:fontRef>
        </p:style>
        <p:txBody>
          <a:bodyPr anchor="ctr"/>
          <a:lstStyle/>
          <a:p>
            <a:pPr fontAlgn="auto">
              <a:spcBef>
                <a:spcPts val="0"/>
              </a:spcBef>
              <a:spcAft>
                <a:spcPts val="0"/>
              </a:spcAft>
              <a:defRPr/>
            </a:pPr>
            <a:endParaRPr lang="en-GB">
              <a:solidFill>
                <a:prstClr val="white"/>
              </a:solidFill>
            </a:endParaRPr>
          </a:p>
        </p:txBody>
      </p:sp>
      <p:sp>
        <p:nvSpPr>
          <p:cNvPr id="7" name="Down Arrow 6"/>
          <p:cNvSpPr/>
          <p:nvPr/>
        </p:nvSpPr>
        <p:spPr>
          <a:xfrm flipV="1">
            <a:off x="4763546" y="1460383"/>
            <a:ext cx="218137" cy="1312990"/>
          </a:xfrm>
          <a:prstGeom prst="downArrow">
            <a:avLst/>
          </a:prstGeom>
        </p:spPr>
        <p:style>
          <a:lnRef idx="0">
            <a:schemeClr val="accent1"/>
          </a:lnRef>
          <a:fillRef idx="3">
            <a:schemeClr val="accent1"/>
          </a:fillRef>
          <a:effectRef idx="3">
            <a:schemeClr val="accent1"/>
          </a:effectRef>
          <a:fontRef idx="minor">
            <a:schemeClr val="lt1"/>
          </a:fontRef>
        </p:style>
        <p:txBody>
          <a:bodyPr anchor="ctr"/>
          <a:lstStyle/>
          <a:p>
            <a:pPr fontAlgn="auto">
              <a:spcBef>
                <a:spcPts val="0"/>
              </a:spcBef>
              <a:spcAft>
                <a:spcPts val="0"/>
              </a:spcAft>
              <a:defRPr/>
            </a:pPr>
            <a:endParaRPr lang="en-GB">
              <a:solidFill>
                <a:prstClr val="white"/>
              </a:solidFill>
            </a:endParaRPr>
          </a:p>
        </p:txBody>
      </p:sp>
      <p:sp>
        <p:nvSpPr>
          <p:cNvPr id="8" name="TextBox 7"/>
          <p:cNvSpPr txBox="1"/>
          <p:nvPr/>
        </p:nvSpPr>
        <p:spPr>
          <a:xfrm>
            <a:off x="755576" y="2732727"/>
            <a:ext cx="2016224" cy="1200329"/>
          </a:xfrm>
          <a:prstGeom prst="rect">
            <a:avLst/>
          </a:prstGeom>
          <a:solidFill>
            <a:schemeClr val="accent2">
              <a:lumMod val="20000"/>
              <a:lumOff val="80000"/>
            </a:schemeClr>
          </a:solidFill>
          <a:ln w="38100">
            <a:solidFill>
              <a:schemeClr val="tx2">
                <a:lumMod val="20000"/>
                <a:lumOff val="80000"/>
              </a:schemeClr>
            </a:solidFill>
            <a:prstDash val="dash"/>
          </a:ln>
        </p:spPr>
        <p:txBody>
          <a:bodyPr wrap="square" rtlCol="0">
            <a:spAutoFit/>
          </a:bodyPr>
          <a:lstStyle/>
          <a:p>
            <a:r>
              <a:rPr lang="en-GB" dirty="0" smtClean="0">
                <a:solidFill>
                  <a:prstClr val="black"/>
                </a:solidFill>
              </a:rPr>
              <a:t>specification of cube sub-set in terms of sub set of valid content</a:t>
            </a:r>
            <a:endParaRPr lang="en-GB" dirty="0">
              <a:solidFill>
                <a:prstClr val="black"/>
              </a:solidFill>
            </a:endParaRPr>
          </a:p>
        </p:txBody>
      </p:sp>
      <p:sp>
        <p:nvSpPr>
          <p:cNvPr id="9" name="TextBox 8"/>
          <p:cNvSpPr txBox="1"/>
          <p:nvPr/>
        </p:nvSpPr>
        <p:spPr>
          <a:xfrm>
            <a:off x="3347865" y="404664"/>
            <a:ext cx="3773842" cy="923330"/>
          </a:xfrm>
          <a:prstGeom prst="rect">
            <a:avLst/>
          </a:prstGeom>
          <a:solidFill>
            <a:schemeClr val="accent2">
              <a:lumMod val="20000"/>
              <a:lumOff val="80000"/>
            </a:schemeClr>
          </a:solidFill>
          <a:ln w="38100">
            <a:solidFill>
              <a:schemeClr val="tx2">
                <a:lumMod val="20000"/>
                <a:lumOff val="80000"/>
              </a:schemeClr>
            </a:solidFill>
            <a:prstDash val="lgDash"/>
          </a:ln>
        </p:spPr>
        <p:txBody>
          <a:bodyPr wrap="square" rtlCol="0">
            <a:spAutoFit/>
          </a:bodyPr>
          <a:lstStyle/>
          <a:p>
            <a:r>
              <a:rPr lang="en-GB" dirty="0" smtClean="0">
                <a:solidFill>
                  <a:prstClr val="black"/>
                </a:solidFill>
              </a:rPr>
              <a:t>valid content in terms of structure (dimensions, attributes, measures) and coding schemes</a:t>
            </a:r>
            <a:endParaRPr lang="en-GB" dirty="0">
              <a:solidFill>
                <a:prstClr val="black"/>
              </a:solidFill>
            </a:endParaRPr>
          </a:p>
        </p:txBody>
      </p:sp>
      <p:sp>
        <p:nvSpPr>
          <p:cNvPr id="10" name="TextBox 9"/>
          <p:cNvSpPr txBox="1"/>
          <p:nvPr/>
        </p:nvSpPr>
        <p:spPr>
          <a:xfrm>
            <a:off x="3807026" y="5161967"/>
            <a:ext cx="2088232" cy="369332"/>
          </a:xfrm>
          <a:prstGeom prst="rect">
            <a:avLst/>
          </a:prstGeom>
          <a:solidFill>
            <a:schemeClr val="bg1">
              <a:lumMod val="95000"/>
            </a:schemeClr>
          </a:solidFill>
          <a:ln w="38100">
            <a:solidFill>
              <a:schemeClr val="tx2">
                <a:lumMod val="20000"/>
                <a:lumOff val="80000"/>
              </a:schemeClr>
            </a:solidFill>
            <a:prstDash val="dash"/>
          </a:ln>
        </p:spPr>
        <p:txBody>
          <a:bodyPr wrap="square" rtlCol="0">
            <a:spAutoFit/>
          </a:bodyPr>
          <a:lstStyle/>
          <a:p>
            <a:r>
              <a:rPr lang="en-GB" dirty="0" smtClean="0">
                <a:solidFill>
                  <a:prstClr val="black"/>
                </a:solidFill>
              </a:rPr>
              <a:t>data provisioning</a:t>
            </a:r>
            <a:endParaRPr lang="en-GB" dirty="0">
              <a:solidFill>
                <a:prstClr val="black"/>
              </a:solidFill>
            </a:endParaRPr>
          </a:p>
        </p:txBody>
      </p:sp>
      <p:sp>
        <p:nvSpPr>
          <p:cNvPr id="11" name="Down Arrow 10"/>
          <p:cNvSpPr/>
          <p:nvPr/>
        </p:nvSpPr>
        <p:spPr>
          <a:xfrm rot="16200000">
            <a:off x="3311228" y="4938257"/>
            <a:ext cx="217487" cy="576262"/>
          </a:xfrm>
          <a:prstGeom prst="downArrow">
            <a:avLst/>
          </a:prstGeom>
        </p:spPr>
        <p:style>
          <a:lnRef idx="0">
            <a:schemeClr val="accent1"/>
          </a:lnRef>
          <a:fillRef idx="3">
            <a:schemeClr val="accent1"/>
          </a:fillRef>
          <a:effectRef idx="3">
            <a:schemeClr val="accent1"/>
          </a:effectRef>
          <a:fontRef idx="minor">
            <a:schemeClr val="lt1"/>
          </a:fontRef>
        </p:style>
        <p:txBody>
          <a:bodyPr anchor="ctr"/>
          <a:lstStyle/>
          <a:p>
            <a:pPr fontAlgn="auto">
              <a:spcBef>
                <a:spcPts val="0"/>
              </a:spcBef>
              <a:spcAft>
                <a:spcPts val="0"/>
              </a:spcAft>
              <a:defRPr/>
            </a:pPr>
            <a:endParaRPr lang="en-GB">
              <a:solidFill>
                <a:prstClr val="white"/>
              </a:solidFill>
            </a:endParaRPr>
          </a:p>
        </p:txBody>
      </p:sp>
      <p:sp>
        <p:nvSpPr>
          <p:cNvPr id="12" name="Down Arrow 11"/>
          <p:cNvSpPr/>
          <p:nvPr/>
        </p:nvSpPr>
        <p:spPr>
          <a:xfrm rot="5400000" flipH="1">
            <a:off x="6263556" y="5048349"/>
            <a:ext cx="217487" cy="576262"/>
          </a:xfrm>
          <a:prstGeom prst="downArrow">
            <a:avLst/>
          </a:prstGeom>
        </p:spPr>
        <p:style>
          <a:lnRef idx="0">
            <a:schemeClr val="accent1"/>
          </a:lnRef>
          <a:fillRef idx="3">
            <a:schemeClr val="accent1"/>
          </a:fillRef>
          <a:effectRef idx="3">
            <a:schemeClr val="accent1"/>
          </a:effectRef>
          <a:fontRef idx="minor">
            <a:schemeClr val="lt1"/>
          </a:fontRef>
        </p:style>
        <p:txBody>
          <a:bodyPr anchor="ctr"/>
          <a:lstStyle/>
          <a:p>
            <a:pPr fontAlgn="auto">
              <a:spcBef>
                <a:spcPts val="0"/>
              </a:spcBef>
              <a:spcAft>
                <a:spcPts val="0"/>
              </a:spcAft>
              <a:defRPr/>
            </a:pPr>
            <a:endParaRPr lang="en-GB">
              <a:solidFill>
                <a:prstClr val="white"/>
              </a:solidFill>
            </a:endParaRPr>
          </a:p>
        </p:txBody>
      </p:sp>
      <p:sp>
        <p:nvSpPr>
          <p:cNvPr id="13" name="TextBox 12"/>
          <p:cNvSpPr txBox="1"/>
          <p:nvPr/>
        </p:nvSpPr>
        <p:spPr>
          <a:xfrm>
            <a:off x="7164487" y="5021953"/>
            <a:ext cx="1584176" cy="369332"/>
          </a:xfrm>
          <a:prstGeom prst="rect">
            <a:avLst/>
          </a:prstGeom>
          <a:solidFill>
            <a:schemeClr val="accent3">
              <a:lumMod val="20000"/>
              <a:lumOff val="80000"/>
            </a:schemeClr>
          </a:solidFill>
          <a:ln w="38100">
            <a:solidFill>
              <a:schemeClr val="tx2">
                <a:lumMod val="20000"/>
                <a:lumOff val="80000"/>
              </a:schemeClr>
            </a:solidFill>
            <a:prstDash val="dash"/>
          </a:ln>
        </p:spPr>
        <p:txBody>
          <a:bodyPr wrap="square" rtlCol="0">
            <a:spAutoFit/>
          </a:bodyPr>
          <a:lstStyle/>
          <a:p>
            <a:r>
              <a:rPr lang="en-GB" dirty="0" smtClean="0">
                <a:solidFill>
                  <a:prstClr val="black"/>
                </a:solidFill>
              </a:rPr>
              <a:t>data provider</a:t>
            </a:r>
            <a:endParaRPr lang="en-GB" dirty="0">
              <a:solidFill>
                <a:prstClr val="black"/>
              </a:solidFill>
            </a:endParaRPr>
          </a:p>
        </p:txBody>
      </p:sp>
      <p:sp>
        <p:nvSpPr>
          <p:cNvPr id="14" name="TextBox 13"/>
          <p:cNvSpPr txBox="1"/>
          <p:nvPr/>
        </p:nvSpPr>
        <p:spPr>
          <a:xfrm>
            <a:off x="1043608" y="4637519"/>
            <a:ext cx="2016224" cy="1200329"/>
          </a:xfrm>
          <a:prstGeom prst="rect">
            <a:avLst/>
          </a:prstGeom>
          <a:solidFill>
            <a:schemeClr val="accent2">
              <a:lumMod val="20000"/>
              <a:lumOff val="80000"/>
            </a:schemeClr>
          </a:solidFill>
          <a:ln w="38100">
            <a:solidFill>
              <a:schemeClr val="tx2">
                <a:lumMod val="20000"/>
                <a:lumOff val="80000"/>
              </a:schemeClr>
            </a:solidFill>
            <a:prstDash val="dash"/>
          </a:ln>
        </p:spPr>
        <p:txBody>
          <a:bodyPr wrap="square" rtlCol="0">
            <a:spAutoFit/>
          </a:bodyPr>
          <a:lstStyle/>
          <a:p>
            <a:r>
              <a:rPr lang="en-GB" dirty="0" smtClean="0">
                <a:solidFill>
                  <a:prstClr val="black"/>
                </a:solidFill>
              </a:rPr>
              <a:t>specification of cube sub-set in terms of sub set of valid content</a:t>
            </a:r>
            <a:endParaRPr lang="en-GB" dirty="0">
              <a:solidFill>
                <a:prstClr val="black"/>
              </a:solidFill>
            </a:endParaRPr>
          </a:p>
        </p:txBody>
      </p:sp>
      <p:pic>
        <p:nvPicPr>
          <p:cNvPr id="15"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651601" y="2879662"/>
            <a:ext cx="3568989" cy="127216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6" name="Down Arrow 15"/>
          <p:cNvSpPr/>
          <p:nvPr/>
        </p:nvSpPr>
        <p:spPr>
          <a:xfrm flipV="1">
            <a:off x="4771012" y="3744863"/>
            <a:ext cx="234950" cy="1152624"/>
          </a:xfrm>
          <a:prstGeom prst="downArrow">
            <a:avLst/>
          </a:prstGeom>
        </p:spPr>
        <p:style>
          <a:lnRef idx="0">
            <a:schemeClr val="accent1"/>
          </a:lnRef>
          <a:fillRef idx="3">
            <a:schemeClr val="accent1"/>
          </a:fillRef>
          <a:effectRef idx="3">
            <a:schemeClr val="accent1"/>
          </a:effectRef>
          <a:fontRef idx="minor">
            <a:schemeClr val="lt1"/>
          </a:fontRef>
        </p:style>
        <p:txBody>
          <a:bodyPr anchor="ctr"/>
          <a:lstStyle/>
          <a:p>
            <a:pPr fontAlgn="auto">
              <a:spcBef>
                <a:spcPts val="0"/>
              </a:spcBef>
              <a:spcAft>
                <a:spcPts val="0"/>
              </a:spcAft>
              <a:defRPr/>
            </a:pPr>
            <a:endParaRPr lang="en-GB">
              <a:solidFill>
                <a:prstClr val="white"/>
              </a:solidFill>
            </a:endParaRPr>
          </a:p>
        </p:txBody>
      </p:sp>
      <p:sp>
        <p:nvSpPr>
          <p:cNvPr id="17" name="Down Arrow 16"/>
          <p:cNvSpPr/>
          <p:nvPr/>
        </p:nvSpPr>
        <p:spPr>
          <a:xfrm rot="16200000">
            <a:off x="3599061" y="3085103"/>
            <a:ext cx="217487" cy="576262"/>
          </a:xfrm>
          <a:prstGeom prst="downArrow">
            <a:avLst/>
          </a:prstGeom>
        </p:spPr>
        <p:style>
          <a:lnRef idx="0">
            <a:schemeClr val="accent1"/>
          </a:lnRef>
          <a:fillRef idx="3">
            <a:schemeClr val="accent1"/>
          </a:fillRef>
          <a:effectRef idx="3">
            <a:schemeClr val="accent1"/>
          </a:effectRef>
          <a:fontRef idx="minor">
            <a:schemeClr val="lt1"/>
          </a:fontRef>
        </p:style>
        <p:txBody>
          <a:bodyPr anchor="ctr"/>
          <a:lstStyle/>
          <a:p>
            <a:pPr fontAlgn="auto">
              <a:spcBef>
                <a:spcPts val="0"/>
              </a:spcBef>
              <a:spcAft>
                <a:spcPts val="0"/>
              </a:spcAft>
              <a:defRPr/>
            </a:pPr>
            <a:endParaRPr lang="en-GB">
              <a:solidFill>
                <a:prstClr val="white"/>
              </a:solidFill>
            </a:endParaRPr>
          </a:p>
        </p:txBody>
      </p:sp>
      <p:sp>
        <p:nvSpPr>
          <p:cNvPr id="18" name="Rounded Rectangle 17"/>
          <p:cNvSpPr/>
          <p:nvPr/>
        </p:nvSpPr>
        <p:spPr>
          <a:xfrm>
            <a:off x="4067944" y="3096791"/>
            <a:ext cx="1609343" cy="576262"/>
          </a:xfrm>
          <a:prstGeom prst="roundRect">
            <a:avLst/>
          </a:prstGeom>
          <a:solidFill>
            <a:srgbClr val="FF0000"/>
          </a:solidFill>
        </p:spPr>
        <p:style>
          <a:lnRef idx="0">
            <a:schemeClr val="accent2"/>
          </a:lnRef>
          <a:fillRef idx="3">
            <a:schemeClr val="accent2"/>
          </a:fillRef>
          <a:effectRef idx="3">
            <a:schemeClr val="accent2"/>
          </a:effectRef>
          <a:fontRef idx="minor">
            <a:schemeClr val="lt1"/>
          </a:fontRef>
        </p:style>
        <p:txBody>
          <a:bodyPr anchor="ctr"/>
          <a:lstStyle/>
          <a:p>
            <a:pPr fontAlgn="auto">
              <a:spcBef>
                <a:spcPts val="0"/>
              </a:spcBef>
              <a:spcAft>
                <a:spcPts val="0"/>
              </a:spcAft>
              <a:defRPr/>
            </a:pPr>
            <a:r>
              <a:rPr lang="en-GB" sz="1600" smtClean="0">
                <a:solidFill>
                  <a:prstClr val="white"/>
                </a:solidFill>
              </a:rPr>
              <a:t>Dataflow </a:t>
            </a:r>
            <a:endParaRPr lang="en-GB" sz="1600">
              <a:solidFill>
                <a:prstClr val="white"/>
              </a:solidFill>
            </a:endParaRPr>
          </a:p>
        </p:txBody>
      </p:sp>
      <p:sp>
        <p:nvSpPr>
          <p:cNvPr id="19" name="Rounded Rectangle 18"/>
          <p:cNvSpPr/>
          <p:nvPr/>
        </p:nvSpPr>
        <p:spPr>
          <a:xfrm>
            <a:off x="4159994" y="548680"/>
            <a:ext cx="1708150" cy="576262"/>
          </a:xfrm>
          <a:prstGeom prst="roundRect">
            <a:avLst/>
          </a:prstGeom>
          <a:solidFill>
            <a:srgbClr val="FF0000"/>
          </a:solidFill>
        </p:spPr>
        <p:style>
          <a:lnRef idx="0">
            <a:schemeClr val="accent2"/>
          </a:lnRef>
          <a:fillRef idx="3">
            <a:schemeClr val="accent2"/>
          </a:fillRef>
          <a:effectRef idx="3">
            <a:schemeClr val="accent2"/>
          </a:effectRef>
          <a:fontRef idx="minor">
            <a:schemeClr val="lt1"/>
          </a:fontRef>
        </p:style>
        <p:txBody>
          <a:bodyPr anchor="ctr"/>
          <a:lstStyle/>
          <a:p>
            <a:pPr fontAlgn="auto">
              <a:spcBef>
                <a:spcPts val="0"/>
              </a:spcBef>
              <a:spcAft>
                <a:spcPts val="0"/>
              </a:spcAft>
              <a:defRPr/>
            </a:pPr>
            <a:r>
              <a:rPr lang="en-GB" sz="1600">
                <a:solidFill>
                  <a:prstClr val="white"/>
                </a:solidFill>
              </a:rPr>
              <a:t>Data</a:t>
            </a:r>
            <a:r>
              <a:rPr lang="en-GB">
                <a:solidFill>
                  <a:prstClr val="white"/>
                </a:solidFill>
              </a:rPr>
              <a:t> </a:t>
            </a:r>
            <a:r>
              <a:rPr lang="en-GB" sz="1600">
                <a:solidFill>
                  <a:prstClr val="white"/>
                </a:solidFill>
              </a:rPr>
              <a:t>Structure</a:t>
            </a:r>
            <a:r>
              <a:rPr lang="en-GB">
                <a:solidFill>
                  <a:prstClr val="white"/>
                </a:solidFill>
              </a:rPr>
              <a:t> </a:t>
            </a:r>
            <a:r>
              <a:rPr lang="en-GB" sz="1600">
                <a:solidFill>
                  <a:prstClr val="white"/>
                </a:solidFill>
              </a:rPr>
              <a:t>Definition</a:t>
            </a:r>
          </a:p>
        </p:txBody>
      </p:sp>
      <p:sp>
        <p:nvSpPr>
          <p:cNvPr id="20" name="Rounded Rectangle 19"/>
          <p:cNvSpPr/>
          <p:nvPr/>
        </p:nvSpPr>
        <p:spPr>
          <a:xfrm>
            <a:off x="4042777" y="5025576"/>
            <a:ext cx="1609343" cy="576262"/>
          </a:xfrm>
          <a:prstGeom prst="roundRect">
            <a:avLst/>
          </a:prstGeom>
          <a:solidFill>
            <a:srgbClr val="FF0000"/>
          </a:solidFill>
        </p:spPr>
        <p:style>
          <a:lnRef idx="0">
            <a:schemeClr val="accent2"/>
          </a:lnRef>
          <a:fillRef idx="3">
            <a:schemeClr val="accent2"/>
          </a:fillRef>
          <a:effectRef idx="3">
            <a:schemeClr val="accent2"/>
          </a:effectRef>
          <a:fontRef idx="minor">
            <a:schemeClr val="lt1"/>
          </a:fontRef>
        </p:style>
        <p:txBody>
          <a:bodyPr anchor="ctr"/>
          <a:lstStyle/>
          <a:p>
            <a:pPr fontAlgn="auto">
              <a:spcBef>
                <a:spcPts val="0"/>
              </a:spcBef>
              <a:spcAft>
                <a:spcPts val="0"/>
              </a:spcAft>
              <a:defRPr/>
            </a:pPr>
            <a:r>
              <a:rPr lang="en-GB" sz="1600" smtClean="0">
                <a:solidFill>
                  <a:prstClr val="white"/>
                </a:solidFill>
              </a:rPr>
              <a:t>Provision Agreement </a:t>
            </a:r>
            <a:endParaRPr lang="en-GB" sz="1600">
              <a:solidFill>
                <a:prstClr val="white"/>
              </a:solidFill>
            </a:endParaRPr>
          </a:p>
        </p:txBody>
      </p:sp>
      <p:sp>
        <p:nvSpPr>
          <p:cNvPr id="21" name="Rounded Rectangle 20"/>
          <p:cNvSpPr/>
          <p:nvPr/>
        </p:nvSpPr>
        <p:spPr>
          <a:xfrm>
            <a:off x="1216305" y="4949552"/>
            <a:ext cx="1609343" cy="576262"/>
          </a:xfrm>
          <a:prstGeom prst="roundRect">
            <a:avLst/>
          </a:prstGeom>
        </p:spPr>
        <p:style>
          <a:lnRef idx="0">
            <a:schemeClr val="accent1"/>
          </a:lnRef>
          <a:fillRef idx="3">
            <a:schemeClr val="accent1"/>
          </a:fillRef>
          <a:effectRef idx="3">
            <a:schemeClr val="accent1"/>
          </a:effectRef>
          <a:fontRef idx="minor">
            <a:schemeClr val="lt1"/>
          </a:fontRef>
        </p:style>
        <p:txBody>
          <a:bodyPr anchor="ctr"/>
          <a:lstStyle/>
          <a:p>
            <a:pPr fontAlgn="auto">
              <a:spcBef>
                <a:spcPts val="0"/>
              </a:spcBef>
              <a:spcAft>
                <a:spcPts val="0"/>
              </a:spcAft>
              <a:defRPr/>
            </a:pPr>
            <a:r>
              <a:rPr lang="en-GB" sz="1600" smtClean="0">
                <a:solidFill>
                  <a:prstClr val="white"/>
                </a:solidFill>
              </a:rPr>
              <a:t>Constraint </a:t>
            </a:r>
            <a:endParaRPr lang="en-GB" sz="1600">
              <a:solidFill>
                <a:prstClr val="white"/>
              </a:solidFill>
            </a:endParaRPr>
          </a:p>
        </p:txBody>
      </p:sp>
      <p:sp>
        <p:nvSpPr>
          <p:cNvPr id="22" name="Rounded Rectangle 21"/>
          <p:cNvSpPr/>
          <p:nvPr/>
        </p:nvSpPr>
        <p:spPr>
          <a:xfrm>
            <a:off x="6804248" y="4941544"/>
            <a:ext cx="1609343" cy="576262"/>
          </a:xfrm>
          <a:prstGeom prst="roundRect">
            <a:avLst/>
          </a:prstGeom>
        </p:spPr>
        <p:style>
          <a:lnRef idx="0">
            <a:schemeClr val="accent1"/>
          </a:lnRef>
          <a:fillRef idx="3">
            <a:schemeClr val="accent1"/>
          </a:fillRef>
          <a:effectRef idx="3">
            <a:schemeClr val="accent1"/>
          </a:effectRef>
          <a:fontRef idx="minor">
            <a:schemeClr val="lt1"/>
          </a:fontRef>
        </p:style>
        <p:txBody>
          <a:bodyPr anchor="ctr"/>
          <a:lstStyle/>
          <a:p>
            <a:pPr fontAlgn="auto">
              <a:spcBef>
                <a:spcPts val="0"/>
              </a:spcBef>
              <a:spcAft>
                <a:spcPts val="0"/>
              </a:spcAft>
              <a:defRPr/>
            </a:pPr>
            <a:r>
              <a:rPr lang="en-GB" sz="1600" smtClean="0">
                <a:solidFill>
                  <a:prstClr val="white"/>
                </a:solidFill>
              </a:rPr>
              <a:t>Data Provider</a:t>
            </a:r>
            <a:endParaRPr lang="en-GB" sz="1600">
              <a:solidFill>
                <a:prstClr val="white"/>
              </a:solidFill>
            </a:endParaRPr>
          </a:p>
        </p:txBody>
      </p:sp>
      <p:sp>
        <p:nvSpPr>
          <p:cNvPr id="23" name="Rounded Rectangle 22"/>
          <p:cNvSpPr/>
          <p:nvPr/>
        </p:nvSpPr>
        <p:spPr>
          <a:xfrm>
            <a:off x="1067287" y="578198"/>
            <a:ext cx="1609343" cy="576262"/>
          </a:xfrm>
          <a:prstGeom prst="roundRect">
            <a:avLst/>
          </a:prstGeom>
        </p:spPr>
        <p:style>
          <a:lnRef idx="0">
            <a:schemeClr val="accent1"/>
          </a:lnRef>
          <a:fillRef idx="3">
            <a:schemeClr val="accent1"/>
          </a:fillRef>
          <a:effectRef idx="3">
            <a:schemeClr val="accent1"/>
          </a:effectRef>
          <a:fontRef idx="minor">
            <a:schemeClr val="lt1"/>
          </a:fontRef>
        </p:style>
        <p:txBody>
          <a:bodyPr anchor="ctr"/>
          <a:lstStyle/>
          <a:p>
            <a:pPr fontAlgn="auto">
              <a:spcBef>
                <a:spcPts val="0"/>
              </a:spcBef>
              <a:spcAft>
                <a:spcPts val="0"/>
              </a:spcAft>
              <a:defRPr/>
            </a:pPr>
            <a:r>
              <a:rPr lang="en-GB" sz="1600" smtClean="0">
                <a:solidFill>
                  <a:prstClr val="white"/>
                </a:solidFill>
              </a:rPr>
              <a:t>Constraint </a:t>
            </a:r>
            <a:endParaRPr lang="en-GB" sz="1600">
              <a:solidFill>
                <a:prstClr val="white"/>
              </a:solidFill>
            </a:endParaRPr>
          </a:p>
        </p:txBody>
      </p:sp>
      <p:sp>
        <p:nvSpPr>
          <p:cNvPr id="24" name="Rounded Rectangle 23"/>
          <p:cNvSpPr/>
          <p:nvPr/>
        </p:nvSpPr>
        <p:spPr>
          <a:xfrm>
            <a:off x="1162260" y="3096791"/>
            <a:ext cx="1609343" cy="576262"/>
          </a:xfrm>
          <a:prstGeom prst="roundRect">
            <a:avLst/>
          </a:prstGeom>
        </p:spPr>
        <p:style>
          <a:lnRef idx="0">
            <a:schemeClr val="accent1"/>
          </a:lnRef>
          <a:fillRef idx="3">
            <a:schemeClr val="accent1"/>
          </a:fillRef>
          <a:effectRef idx="3">
            <a:schemeClr val="accent1"/>
          </a:effectRef>
          <a:fontRef idx="minor">
            <a:schemeClr val="lt1"/>
          </a:fontRef>
        </p:style>
        <p:txBody>
          <a:bodyPr anchor="ctr"/>
          <a:lstStyle/>
          <a:p>
            <a:pPr fontAlgn="auto">
              <a:spcBef>
                <a:spcPts val="0"/>
              </a:spcBef>
              <a:spcAft>
                <a:spcPts val="0"/>
              </a:spcAft>
              <a:defRPr/>
            </a:pPr>
            <a:r>
              <a:rPr lang="en-GB" sz="1600" smtClean="0">
                <a:solidFill>
                  <a:prstClr val="white"/>
                </a:solidFill>
              </a:rPr>
              <a:t>Constraint </a:t>
            </a:r>
            <a:endParaRPr lang="en-GB" sz="1600">
              <a:solidFill>
                <a:prstClr val="white"/>
              </a:solidFill>
            </a:endParaRPr>
          </a:p>
        </p:txBody>
      </p:sp>
      <p:sp>
        <p:nvSpPr>
          <p:cNvPr id="25" name="Bent Arrow 24"/>
          <p:cNvSpPr/>
          <p:nvPr/>
        </p:nvSpPr>
        <p:spPr>
          <a:xfrm rot="16200000" flipV="1">
            <a:off x="5580112" y="2636912"/>
            <a:ext cx="864096" cy="432048"/>
          </a:xfrm>
          <a:prstGeom prst="ben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a:solidFill>
                <a:prstClr val="black"/>
              </a:solidFill>
            </a:endParaRPr>
          </a:p>
        </p:txBody>
      </p:sp>
      <p:sp>
        <p:nvSpPr>
          <p:cNvPr id="26" name="Bent Arrow 25"/>
          <p:cNvSpPr/>
          <p:nvPr/>
        </p:nvSpPr>
        <p:spPr>
          <a:xfrm rot="5400000" flipV="1">
            <a:off x="4970896" y="2382032"/>
            <a:ext cx="813816" cy="459480"/>
          </a:xfrm>
          <a:prstGeom prst="ben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a:solidFill>
                <a:prstClr val="black"/>
              </a:solidFill>
            </a:endParaRPr>
          </a:p>
        </p:txBody>
      </p:sp>
      <p:sp>
        <p:nvSpPr>
          <p:cNvPr id="27" name="TextBox 26"/>
          <p:cNvSpPr txBox="1"/>
          <p:nvPr/>
        </p:nvSpPr>
        <p:spPr>
          <a:xfrm>
            <a:off x="7553954" y="2686560"/>
            <a:ext cx="1194709" cy="646331"/>
          </a:xfrm>
          <a:prstGeom prst="rect">
            <a:avLst/>
          </a:prstGeom>
          <a:solidFill>
            <a:schemeClr val="accent3">
              <a:lumMod val="20000"/>
              <a:lumOff val="80000"/>
            </a:schemeClr>
          </a:solidFill>
          <a:ln w="38100">
            <a:solidFill>
              <a:schemeClr val="tx2">
                <a:lumMod val="20000"/>
                <a:lumOff val="80000"/>
              </a:schemeClr>
            </a:solidFill>
            <a:prstDash val="dash"/>
          </a:ln>
        </p:spPr>
        <p:txBody>
          <a:bodyPr wrap="square" rtlCol="0">
            <a:spAutoFit/>
          </a:bodyPr>
          <a:lstStyle/>
          <a:p>
            <a:r>
              <a:rPr lang="en-GB" smtClean="0">
                <a:solidFill>
                  <a:prstClr val="black"/>
                </a:solidFill>
              </a:rPr>
              <a:t>data </a:t>
            </a:r>
            <a:br>
              <a:rPr lang="en-GB" smtClean="0">
                <a:solidFill>
                  <a:prstClr val="black"/>
                </a:solidFill>
              </a:rPr>
            </a:br>
            <a:r>
              <a:rPr lang="en-GB" smtClean="0">
                <a:solidFill>
                  <a:prstClr val="black"/>
                </a:solidFill>
              </a:rPr>
              <a:t>discovery</a:t>
            </a:r>
            <a:endParaRPr lang="en-GB" dirty="0">
              <a:solidFill>
                <a:prstClr val="black"/>
              </a:solidFill>
            </a:endParaRPr>
          </a:p>
        </p:txBody>
      </p:sp>
      <p:sp>
        <p:nvSpPr>
          <p:cNvPr id="28" name="TextBox 27"/>
          <p:cNvSpPr txBox="1"/>
          <p:nvPr/>
        </p:nvSpPr>
        <p:spPr>
          <a:xfrm>
            <a:off x="6878327" y="3537744"/>
            <a:ext cx="2016224" cy="646331"/>
          </a:xfrm>
          <a:prstGeom prst="rect">
            <a:avLst/>
          </a:prstGeom>
          <a:solidFill>
            <a:schemeClr val="accent2">
              <a:lumMod val="20000"/>
              <a:lumOff val="80000"/>
            </a:schemeClr>
          </a:solidFill>
          <a:ln w="38100">
            <a:solidFill>
              <a:schemeClr val="tx2">
                <a:lumMod val="20000"/>
                <a:lumOff val="80000"/>
              </a:schemeClr>
            </a:solidFill>
            <a:prstDash val="dash"/>
          </a:ln>
        </p:spPr>
        <p:txBody>
          <a:bodyPr wrap="square" rtlCol="0">
            <a:spAutoFit/>
          </a:bodyPr>
          <a:lstStyle/>
          <a:p>
            <a:r>
              <a:rPr lang="en-GB" dirty="0" smtClean="0">
                <a:solidFill>
                  <a:prstClr val="black"/>
                </a:solidFill>
              </a:rPr>
              <a:t>topics, content, organisations</a:t>
            </a:r>
            <a:endParaRPr lang="en-GB" dirty="0">
              <a:solidFill>
                <a:prstClr val="black"/>
              </a:solidFill>
            </a:endParaRPr>
          </a:p>
        </p:txBody>
      </p:sp>
      <p:sp>
        <p:nvSpPr>
          <p:cNvPr id="29" name="Down Arrow 28"/>
          <p:cNvSpPr/>
          <p:nvPr/>
        </p:nvSpPr>
        <p:spPr>
          <a:xfrm rot="5400000" flipH="1">
            <a:off x="7055643" y="2808659"/>
            <a:ext cx="217487" cy="576262"/>
          </a:xfrm>
          <a:prstGeom prst="downArrow">
            <a:avLst/>
          </a:prstGeom>
        </p:spPr>
        <p:style>
          <a:lnRef idx="0">
            <a:schemeClr val="accent1"/>
          </a:lnRef>
          <a:fillRef idx="3">
            <a:schemeClr val="accent1"/>
          </a:fillRef>
          <a:effectRef idx="3">
            <a:schemeClr val="accent1"/>
          </a:effectRef>
          <a:fontRef idx="minor">
            <a:schemeClr val="lt1"/>
          </a:fontRef>
        </p:style>
        <p:txBody>
          <a:bodyPr anchor="ctr"/>
          <a:lstStyle/>
          <a:p>
            <a:pPr fontAlgn="auto">
              <a:spcBef>
                <a:spcPts val="0"/>
              </a:spcBef>
              <a:spcAft>
                <a:spcPts val="0"/>
              </a:spcAft>
              <a:defRPr/>
            </a:pPr>
            <a:endParaRPr lang="en-GB">
              <a:solidFill>
                <a:prstClr val="white"/>
              </a:solidFill>
            </a:endParaRPr>
          </a:p>
        </p:txBody>
      </p:sp>
      <p:sp>
        <p:nvSpPr>
          <p:cNvPr id="30" name="TextBox 29"/>
          <p:cNvSpPr txBox="1"/>
          <p:nvPr/>
        </p:nvSpPr>
        <p:spPr>
          <a:xfrm>
            <a:off x="6156176" y="5807005"/>
            <a:ext cx="2376364" cy="646331"/>
          </a:xfrm>
          <a:prstGeom prst="rect">
            <a:avLst/>
          </a:prstGeom>
          <a:solidFill>
            <a:schemeClr val="accent2">
              <a:lumMod val="20000"/>
              <a:lumOff val="80000"/>
            </a:schemeClr>
          </a:solidFill>
          <a:ln w="38100">
            <a:solidFill>
              <a:schemeClr val="tx2">
                <a:lumMod val="20000"/>
                <a:lumOff val="80000"/>
              </a:schemeClr>
            </a:solidFill>
            <a:prstDash val="dash"/>
          </a:ln>
        </p:spPr>
        <p:txBody>
          <a:bodyPr wrap="square" rtlCol="0">
            <a:spAutoFit/>
          </a:bodyPr>
          <a:lstStyle/>
          <a:p>
            <a:r>
              <a:rPr lang="en-GB" smtClean="0">
                <a:solidFill>
                  <a:prstClr val="black"/>
                </a:solidFill>
              </a:rPr>
              <a:t>Details of the content of data source</a:t>
            </a:r>
            <a:endParaRPr lang="en-GB" dirty="0">
              <a:solidFill>
                <a:prstClr val="black"/>
              </a:solidFill>
            </a:endParaRPr>
          </a:p>
        </p:txBody>
      </p:sp>
      <p:sp>
        <p:nvSpPr>
          <p:cNvPr id="31" name="Rounded Rectangle 30"/>
          <p:cNvSpPr/>
          <p:nvPr/>
        </p:nvSpPr>
        <p:spPr>
          <a:xfrm>
            <a:off x="6539686" y="5837848"/>
            <a:ext cx="1609343" cy="576262"/>
          </a:xfrm>
          <a:prstGeom prst="roundRect">
            <a:avLst/>
          </a:prstGeom>
        </p:spPr>
        <p:style>
          <a:lnRef idx="0">
            <a:schemeClr val="accent1"/>
          </a:lnRef>
          <a:fillRef idx="3">
            <a:schemeClr val="accent1"/>
          </a:fillRef>
          <a:effectRef idx="3">
            <a:schemeClr val="accent1"/>
          </a:effectRef>
          <a:fontRef idx="minor">
            <a:schemeClr val="lt1"/>
          </a:fontRef>
        </p:style>
        <p:txBody>
          <a:bodyPr anchor="ctr"/>
          <a:lstStyle/>
          <a:p>
            <a:pPr fontAlgn="auto">
              <a:spcBef>
                <a:spcPts val="0"/>
              </a:spcBef>
              <a:spcAft>
                <a:spcPts val="0"/>
              </a:spcAft>
              <a:defRPr/>
            </a:pPr>
            <a:r>
              <a:rPr lang="en-GB" sz="1600" smtClean="0">
                <a:solidFill>
                  <a:prstClr val="white"/>
                </a:solidFill>
              </a:rPr>
              <a:t>Constraint </a:t>
            </a:r>
            <a:endParaRPr lang="en-GB" sz="1600">
              <a:solidFill>
                <a:prstClr val="white"/>
              </a:solidFill>
            </a:endParaRPr>
          </a:p>
        </p:txBody>
      </p:sp>
      <p:sp>
        <p:nvSpPr>
          <p:cNvPr id="32" name="Down Arrow 31"/>
          <p:cNvSpPr/>
          <p:nvPr/>
        </p:nvSpPr>
        <p:spPr>
          <a:xfrm rot="5400000" flipH="1">
            <a:off x="6112971" y="5842038"/>
            <a:ext cx="217487" cy="576262"/>
          </a:xfrm>
          <a:prstGeom prst="downArrow">
            <a:avLst/>
          </a:prstGeom>
        </p:spPr>
        <p:style>
          <a:lnRef idx="0">
            <a:schemeClr val="accent1"/>
          </a:lnRef>
          <a:fillRef idx="3">
            <a:schemeClr val="accent1"/>
          </a:fillRef>
          <a:effectRef idx="3">
            <a:schemeClr val="accent1"/>
          </a:effectRef>
          <a:fontRef idx="minor">
            <a:schemeClr val="lt1"/>
          </a:fontRef>
        </p:style>
        <p:txBody>
          <a:bodyPr anchor="ctr"/>
          <a:lstStyle/>
          <a:p>
            <a:pPr fontAlgn="auto">
              <a:spcBef>
                <a:spcPts val="0"/>
              </a:spcBef>
              <a:spcAft>
                <a:spcPts val="0"/>
              </a:spcAft>
              <a:defRPr/>
            </a:pPr>
            <a:endParaRPr lang="en-GB">
              <a:solidFill>
                <a:prstClr val="white"/>
              </a:solidFill>
            </a:endParaRPr>
          </a:p>
        </p:txBody>
      </p:sp>
      <p:sp>
        <p:nvSpPr>
          <p:cNvPr id="33" name="TextBox 32"/>
          <p:cNvSpPr txBox="1"/>
          <p:nvPr/>
        </p:nvSpPr>
        <p:spPr>
          <a:xfrm>
            <a:off x="4195061" y="5956499"/>
            <a:ext cx="1584176" cy="369332"/>
          </a:xfrm>
          <a:prstGeom prst="rect">
            <a:avLst/>
          </a:prstGeom>
          <a:solidFill>
            <a:schemeClr val="accent3">
              <a:lumMod val="20000"/>
              <a:lumOff val="80000"/>
            </a:schemeClr>
          </a:solidFill>
          <a:ln w="38100">
            <a:solidFill>
              <a:schemeClr val="tx2">
                <a:lumMod val="20000"/>
                <a:lumOff val="80000"/>
              </a:schemeClr>
            </a:solidFill>
            <a:prstDash val="dash"/>
          </a:ln>
        </p:spPr>
        <p:txBody>
          <a:bodyPr wrap="square" rtlCol="0">
            <a:spAutoFit/>
          </a:bodyPr>
          <a:lstStyle/>
          <a:p>
            <a:r>
              <a:rPr lang="en-GB" dirty="0" smtClean="0">
                <a:solidFill>
                  <a:prstClr val="black"/>
                </a:solidFill>
              </a:rPr>
              <a:t>data location</a:t>
            </a:r>
            <a:endParaRPr lang="en-GB" dirty="0">
              <a:solidFill>
                <a:prstClr val="black"/>
              </a:solidFill>
            </a:endParaRPr>
          </a:p>
        </p:txBody>
      </p:sp>
      <p:sp>
        <p:nvSpPr>
          <p:cNvPr id="34" name="Rounded Rectangle 33"/>
          <p:cNvSpPr/>
          <p:nvPr/>
        </p:nvSpPr>
        <p:spPr>
          <a:xfrm>
            <a:off x="7346636" y="2773373"/>
            <a:ext cx="1609343" cy="576262"/>
          </a:xfrm>
          <a:prstGeom prst="roundRect">
            <a:avLst/>
          </a:prstGeom>
        </p:spPr>
        <p:style>
          <a:lnRef idx="0">
            <a:schemeClr val="accent1"/>
          </a:lnRef>
          <a:fillRef idx="3">
            <a:schemeClr val="accent1"/>
          </a:fillRef>
          <a:effectRef idx="3">
            <a:schemeClr val="accent1"/>
          </a:effectRef>
          <a:fontRef idx="minor">
            <a:schemeClr val="lt1"/>
          </a:fontRef>
        </p:style>
        <p:txBody>
          <a:bodyPr anchor="ctr"/>
          <a:lstStyle/>
          <a:p>
            <a:pPr fontAlgn="auto">
              <a:spcBef>
                <a:spcPts val="0"/>
              </a:spcBef>
              <a:spcAft>
                <a:spcPts val="0"/>
              </a:spcAft>
              <a:defRPr/>
            </a:pPr>
            <a:r>
              <a:rPr lang="en-GB" sz="1600" smtClean="0">
                <a:solidFill>
                  <a:prstClr val="white"/>
                </a:solidFill>
              </a:rPr>
              <a:t>Category </a:t>
            </a:r>
            <a:endParaRPr lang="en-GB" sz="1600">
              <a:solidFill>
                <a:prstClr val="white"/>
              </a:solidFill>
            </a:endParaRPr>
          </a:p>
        </p:txBody>
      </p:sp>
      <p:sp>
        <p:nvSpPr>
          <p:cNvPr id="35" name="Rounded Rectangle 34"/>
          <p:cNvSpPr/>
          <p:nvPr/>
        </p:nvSpPr>
        <p:spPr>
          <a:xfrm>
            <a:off x="4258801" y="5993706"/>
            <a:ext cx="1609343" cy="576262"/>
          </a:xfrm>
          <a:prstGeom prst="roundRect">
            <a:avLst/>
          </a:prstGeom>
        </p:spPr>
        <p:style>
          <a:lnRef idx="0">
            <a:schemeClr val="accent1"/>
          </a:lnRef>
          <a:fillRef idx="3">
            <a:schemeClr val="accent1"/>
          </a:fillRef>
          <a:effectRef idx="3">
            <a:schemeClr val="accent1"/>
          </a:effectRef>
          <a:fontRef idx="minor">
            <a:schemeClr val="lt1"/>
          </a:fontRef>
        </p:style>
        <p:txBody>
          <a:bodyPr anchor="ctr"/>
          <a:lstStyle/>
          <a:p>
            <a:pPr fontAlgn="auto">
              <a:spcBef>
                <a:spcPts val="0"/>
              </a:spcBef>
              <a:spcAft>
                <a:spcPts val="0"/>
              </a:spcAft>
              <a:defRPr/>
            </a:pPr>
            <a:r>
              <a:rPr lang="en-GB" sz="1600" smtClean="0">
                <a:solidFill>
                  <a:prstClr val="white"/>
                </a:solidFill>
              </a:rPr>
              <a:t>Registration</a:t>
            </a:r>
            <a:endParaRPr lang="en-GB" sz="1600">
              <a:solidFill>
                <a:prstClr val="white"/>
              </a:solidFill>
            </a:endParaRPr>
          </a:p>
        </p:txBody>
      </p:sp>
    </p:spTree>
    <p:extLst>
      <p:ext uri="{BB962C8B-B14F-4D97-AF65-F5344CB8AC3E}">
        <p14:creationId xmlns:p14="http://schemas.microsoft.com/office/powerpoint/2010/main" val="14715155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dissolve">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dissolve">
                                      <p:cBhvr>
                                        <p:cTn id="12" dur="500"/>
                                        <p:tgtEl>
                                          <p:spTgt spid="9"/>
                                        </p:tgtEl>
                                      </p:cBhvr>
                                    </p:animEffect>
                                  </p:childTnLst>
                                </p:cTn>
                              </p:par>
                              <p:par>
                                <p:cTn id="13" presetID="9" presetClass="entr" presetSubtype="0"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dissolve">
                                      <p:cBhvr>
                                        <p:cTn id="15" dur="500"/>
                                        <p:tgtEl>
                                          <p:spTgt spid="7"/>
                                        </p:tgtEl>
                                      </p:cBhvr>
                                    </p:animEffect>
                                  </p:childTnLst>
                                </p:cTn>
                              </p:par>
                            </p:childTnLst>
                          </p:cTn>
                        </p:par>
                      </p:childTnLst>
                    </p:cTn>
                  </p:par>
                  <p:par>
                    <p:cTn id="16" fill="hold">
                      <p:stCondLst>
                        <p:cond delay="indefinite"/>
                      </p:stCondLst>
                      <p:childTnLst>
                        <p:par>
                          <p:cTn id="17" fill="hold">
                            <p:stCondLst>
                              <p:cond delay="0"/>
                            </p:stCondLst>
                            <p:childTnLst>
                              <p:par>
                                <p:cTn id="18" presetID="9" presetClass="entr" presetSubtype="0" fill="hold" grpId="0" nodeType="clickEffect">
                                  <p:stCondLst>
                                    <p:cond delay="0"/>
                                  </p:stCondLst>
                                  <p:childTnLst>
                                    <p:set>
                                      <p:cBhvr>
                                        <p:cTn id="19" dur="1" fill="hold">
                                          <p:stCondLst>
                                            <p:cond delay="0"/>
                                          </p:stCondLst>
                                        </p:cTn>
                                        <p:tgtEl>
                                          <p:spTgt spid="19"/>
                                        </p:tgtEl>
                                        <p:attrNameLst>
                                          <p:attrName>style.visibility</p:attrName>
                                        </p:attrNameLst>
                                      </p:cBhvr>
                                      <p:to>
                                        <p:strVal val="visible"/>
                                      </p:to>
                                    </p:set>
                                    <p:animEffect transition="in" filter="dissolve">
                                      <p:cBhvr>
                                        <p:cTn id="20" dur="500"/>
                                        <p:tgtEl>
                                          <p:spTgt spid="19"/>
                                        </p:tgtEl>
                                      </p:cBhvr>
                                    </p:animEffect>
                                  </p:childTnLst>
                                </p:cTn>
                              </p:par>
                            </p:childTnLst>
                          </p:cTn>
                        </p:par>
                      </p:childTnLst>
                    </p:cTn>
                  </p:par>
                  <p:par>
                    <p:cTn id="21" fill="hold">
                      <p:stCondLst>
                        <p:cond delay="indefinite"/>
                      </p:stCondLst>
                      <p:childTnLst>
                        <p:par>
                          <p:cTn id="22" fill="hold">
                            <p:stCondLst>
                              <p:cond delay="0"/>
                            </p:stCondLst>
                            <p:childTnLst>
                              <p:par>
                                <p:cTn id="23" presetID="9" presetClass="entr" presetSubtype="0"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dissolve">
                                      <p:cBhvr>
                                        <p:cTn id="25" dur="500"/>
                                        <p:tgtEl>
                                          <p:spTgt spid="8"/>
                                        </p:tgtEl>
                                      </p:cBhvr>
                                    </p:animEffect>
                                  </p:childTnLst>
                                </p:cTn>
                              </p:par>
                              <p:par>
                                <p:cTn id="26" presetID="9" presetClass="entr" presetSubtype="0" fill="hold" grpId="0" nodeType="with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dissolve">
                                      <p:cBhvr>
                                        <p:cTn id="28" dur="500"/>
                                        <p:tgtEl>
                                          <p:spTgt spid="17"/>
                                        </p:tgtEl>
                                      </p:cBhvr>
                                    </p:animEffect>
                                  </p:childTnLst>
                                </p:cTn>
                              </p:par>
                            </p:childTnLst>
                          </p:cTn>
                        </p:par>
                      </p:childTnLst>
                    </p:cTn>
                  </p:par>
                  <p:par>
                    <p:cTn id="29" fill="hold">
                      <p:stCondLst>
                        <p:cond delay="indefinite"/>
                      </p:stCondLst>
                      <p:childTnLst>
                        <p:par>
                          <p:cTn id="30" fill="hold">
                            <p:stCondLst>
                              <p:cond delay="0"/>
                            </p:stCondLst>
                            <p:childTnLst>
                              <p:par>
                                <p:cTn id="31" presetID="9" presetClass="entr" presetSubtype="0" fill="hold" grpId="0" nodeType="clickEffect">
                                  <p:stCondLst>
                                    <p:cond delay="0"/>
                                  </p:stCondLst>
                                  <p:childTnLst>
                                    <p:set>
                                      <p:cBhvr>
                                        <p:cTn id="32" dur="1" fill="hold">
                                          <p:stCondLst>
                                            <p:cond delay="0"/>
                                          </p:stCondLst>
                                        </p:cTn>
                                        <p:tgtEl>
                                          <p:spTgt spid="24"/>
                                        </p:tgtEl>
                                        <p:attrNameLst>
                                          <p:attrName>style.visibility</p:attrName>
                                        </p:attrNameLst>
                                      </p:cBhvr>
                                      <p:to>
                                        <p:strVal val="visible"/>
                                      </p:to>
                                    </p:set>
                                    <p:animEffect transition="in" filter="dissolve">
                                      <p:cBhvr>
                                        <p:cTn id="33" dur="500"/>
                                        <p:tgtEl>
                                          <p:spTgt spid="24"/>
                                        </p:tgtEl>
                                      </p:cBhvr>
                                    </p:animEffect>
                                  </p:childTnLst>
                                </p:cTn>
                              </p:par>
                            </p:childTnLst>
                          </p:cTn>
                        </p:par>
                      </p:childTnLst>
                    </p:cTn>
                  </p:par>
                  <p:par>
                    <p:cTn id="34" fill="hold">
                      <p:stCondLst>
                        <p:cond delay="indefinite"/>
                      </p:stCondLst>
                      <p:childTnLst>
                        <p:par>
                          <p:cTn id="35" fill="hold">
                            <p:stCondLst>
                              <p:cond delay="0"/>
                            </p:stCondLst>
                            <p:childTnLst>
                              <p:par>
                                <p:cTn id="36" presetID="9" presetClass="entr" presetSubtype="0" fill="hold" grpId="0" nodeType="click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dissolve">
                                      <p:cBhvr>
                                        <p:cTn id="38" dur="500"/>
                                        <p:tgtEl>
                                          <p:spTgt spid="10"/>
                                        </p:tgtEl>
                                      </p:cBhvr>
                                    </p:animEffect>
                                  </p:childTnLst>
                                </p:cTn>
                              </p:par>
                              <p:par>
                                <p:cTn id="39" presetID="9" presetClass="entr" presetSubtype="0" fill="hold" grpId="0" nodeType="with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dissolve">
                                      <p:cBhvr>
                                        <p:cTn id="41" dur="500"/>
                                        <p:tgtEl>
                                          <p:spTgt spid="13"/>
                                        </p:tgtEl>
                                      </p:cBhvr>
                                    </p:animEffect>
                                  </p:childTnLst>
                                </p:cTn>
                              </p:par>
                              <p:par>
                                <p:cTn id="42" presetID="9" presetClass="entr" presetSubtype="0" fill="hold" grpId="0" nodeType="withEffect">
                                  <p:stCondLst>
                                    <p:cond delay="0"/>
                                  </p:stCondLst>
                                  <p:childTnLst>
                                    <p:set>
                                      <p:cBhvr>
                                        <p:cTn id="43" dur="1" fill="hold">
                                          <p:stCondLst>
                                            <p:cond delay="0"/>
                                          </p:stCondLst>
                                        </p:cTn>
                                        <p:tgtEl>
                                          <p:spTgt spid="12"/>
                                        </p:tgtEl>
                                        <p:attrNameLst>
                                          <p:attrName>style.visibility</p:attrName>
                                        </p:attrNameLst>
                                      </p:cBhvr>
                                      <p:to>
                                        <p:strVal val="visible"/>
                                      </p:to>
                                    </p:set>
                                    <p:animEffect transition="in" filter="dissolve">
                                      <p:cBhvr>
                                        <p:cTn id="44" dur="500"/>
                                        <p:tgtEl>
                                          <p:spTgt spid="12"/>
                                        </p:tgtEl>
                                      </p:cBhvr>
                                    </p:animEffect>
                                  </p:childTnLst>
                                </p:cTn>
                              </p:par>
                              <p:par>
                                <p:cTn id="45" presetID="9" presetClass="entr" presetSubtype="0" fill="hold" grpId="0" nodeType="withEffect">
                                  <p:stCondLst>
                                    <p:cond delay="0"/>
                                  </p:stCondLst>
                                  <p:childTnLst>
                                    <p:set>
                                      <p:cBhvr>
                                        <p:cTn id="46" dur="1" fill="hold">
                                          <p:stCondLst>
                                            <p:cond delay="0"/>
                                          </p:stCondLst>
                                        </p:cTn>
                                        <p:tgtEl>
                                          <p:spTgt spid="16"/>
                                        </p:tgtEl>
                                        <p:attrNameLst>
                                          <p:attrName>style.visibility</p:attrName>
                                        </p:attrNameLst>
                                      </p:cBhvr>
                                      <p:to>
                                        <p:strVal val="visible"/>
                                      </p:to>
                                    </p:set>
                                    <p:animEffect transition="in" filter="dissolve">
                                      <p:cBhvr>
                                        <p:cTn id="47" dur="500"/>
                                        <p:tgtEl>
                                          <p:spTgt spid="16"/>
                                        </p:tgtEl>
                                      </p:cBhvr>
                                    </p:animEffect>
                                  </p:childTnLst>
                                </p:cTn>
                              </p:par>
                            </p:childTnLst>
                          </p:cTn>
                        </p:par>
                      </p:childTnLst>
                    </p:cTn>
                  </p:par>
                  <p:par>
                    <p:cTn id="48" fill="hold">
                      <p:stCondLst>
                        <p:cond delay="indefinite"/>
                      </p:stCondLst>
                      <p:childTnLst>
                        <p:par>
                          <p:cTn id="49" fill="hold">
                            <p:stCondLst>
                              <p:cond delay="0"/>
                            </p:stCondLst>
                            <p:childTnLst>
                              <p:par>
                                <p:cTn id="50" presetID="9" presetClass="entr" presetSubtype="0" fill="hold" grpId="0" nodeType="clickEffect">
                                  <p:stCondLst>
                                    <p:cond delay="0"/>
                                  </p:stCondLst>
                                  <p:childTnLst>
                                    <p:set>
                                      <p:cBhvr>
                                        <p:cTn id="51" dur="1" fill="hold">
                                          <p:stCondLst>
                                            <p:cond delay="0"/>
                                          </p:stCondLst>
                                        </p:cTn>
                                        <p:tgtEl>
                                          <p:spTgt spid="22"/>
                                        </p:tgtEl>
                                        <p:attrNameLst>
                                          <p:attrName>style.visibility</p:attrName>
                                        </p:attrNameLst>
                                      </p:cBhvr>
                                      <p:to>
                                        <p:strVal val="visible"/>
                                      </p:to>
                                    </p:set>
                                    <p:animEffect transition="in" filter="dissolve">
                                      <p:cBhvr>
                                        <p:cTn id="52" dur="500"/>
                                        <p:tgtEl>
                                          <p:spTgt spid="22"/>
                                        </p:tgtEl>
                                      </p:cBhvr>
                                    </p:animEffect>
                                  </p:childTnLst>
                                </p:cTn>
                              </p:par>
                            </p:childTnLst>
                          </p:cTn>
                        </p:par>
                      </p:childTnLst>
                    </p:cTn>
                  </p:par>
                  <p:par>
                    <p:cTn id="53" fill="hold">
                      <p:stCondLst>
                        <p:cond delay="indefinite"/>
                      </p:stCondLst>
                      <p:childTnLst>
                        <p:par>
                          <p:cTn id="54" fill="hold">
                            <p:stCondLst>
                              <p:cond delay="0"/>
                            </p:stCondLst>
                            <p:childTnLst>
                              <p:par>
                                <p:cTn id="55" presetID="9" presetClass="entr" presetSubtype="0" fill="hold" grpId="0" nodeType="clickEffect">
                                  <p:stCondLst>
                                    <p:cond delay="0"/>
                                  </p:stCondLst>
                                  <p:childTnLst>
                                    <p:set>
                                      <p:cBhvr>
                                        <p:cTn id="56" dur="1" fill="hold">
                                          <p:stCondLst>
                                            <p:cond delay="0"/>
                                          </p:stCondLst>
                                        </p:cTn>
                                        <p:tgtEl>
                                          <p:spTgt spid="20"/>
                                        </p:tgtEl>
                                        <p:attrNameLst>
                                          <p:attrName>style.visibility</p:attrName>
                                        </p:attrNameLst>
                                      </p:cBhvr>
                                      <p:to>
                                        <p:strVal val="visible"/>
                                      </p:to>
                                    </p:set>
                                    <p:animEffect transition="in" filter="dissolve">
                                      <p:cBhvr>
                                        <p:cTn id="57" dur="500"/>
                                        <p:tgtEl>
                                          <p:spTgt spid="20"/>
                                        </p:tgtEl>
                                      </p:cBhvr>
                                    </p:animEffect>
                                  </p:childTnLst>
                                </p:cTn>
                              </p:par>
                            </p:childTnLst>
                          </p:cTn>
                        </p:par>
                      </p:childTnLst>
                    </p:cTn>
                  </p:par>
                  <p:par>
                    <p:cTn id="58" fill="hold">
                      <p:stCondLst>
                        <p:cond delay="indefinite"/>
                      </p:stCondLst>
                      <p:childTnLst>
                        <p:par>
                          <p:cTn id="59" fill="hold">
                            <p:stCondLst>
                              <p:cond delay="0"/>
                            </p:stCondLst>
                            <p:childTnLst>
                              <p:par>
                                <p:cTn id="60" presetID="9" presetClass="entr" presetSubtype="0" fill="hold" grpId="0" nodeType="clickEffect">
                                  <p:stCondLst>
                                    <p:cond delay="0"/>
                                  </p:stCondLst>
                                  <p:childTnLst>
                                    <p:set>
                                      <p:cBhvr>
                                        <p:cTn id="61" dur="1" fill="hold">
                                          <p:stCondLst>
                                            <p:cond delay="0"/>
                                          </p:stCondLst>
                                        </p:cTn>
                                        <p:tgtEl>
                                          <p:spTgt spid="14"/>
                                        </p:tgtEl>
                                        <p:attrNameLst>
                                          <p:attrName>style.visibility</p:attrName>
                                        </p:attrNameLst>
                                      </p:cBhvr>
                                      <p:to>
                                        <p:strVal val="visible"/>
                                      </p:to>
                                    </p:set>
                                    <p:animEffect transition="in" filter="dissolve">
                                      <p:cBhvr>
                                        <p:cTn id="62" dur="500"/>
                                        <p:tgtEl>
                                          <p:spTgt spid="14"/>
                                        </p:tgtEl>
                                      </p:cBhvr>
                                    </p:animEffect>
                                  </p:childTnLst>
                                </p:cTn>
                              </p:par>
                              <p:par>
                                <p:cTn id="63" presetID="9" presetClass="entr" presetSubtype="0" fill="hold" grpId="0" nodeType="withEffect">
                                  <p:stCondLst>
                                    <p:cond delay="0"/>
                                  </p:stCondLst>
                                  <p:childTnLst>
                                    <p:set>
                                      <p:cBhvr>
                                        <p:cTn id="64" dur="1" fill="hold">
                                          <p:stCondLst>
                                            <p:cond delay="0"/>
                                          </p:stCondLst>
                                        </p:cTn>
                                        <p:tgtEl>
                                          <p:spTgt spid="11"/>
                                        </p:tgtEl>
                                        <p:attrNameLst>
                                          <p:attrName>style.visibility</p:attrName>
                                        </p:attrNameLst>
                                      </p:cBhvr>
                                      <p:to>
                                        <p:strVal val="visible"/>
                                      </p:to>
                                    </p:set>
                                    <p:animEffect transition="in" filter="dissolve">
                                      <p:cBhvr>
                                        <p:cTn id="65" dur="500"/>
                                        <p:tgtEl>
                                          <p:spTgt spid="11"/>
                                        </p:tgtEl>
                                      </p:cBhvr>
                                    </p:animEffect>
                                  </p:childTnLst>
                                </p:cTn>
                              </p:par>
                            </p:childTnLst>
                          </p:cTn>
                        </p:par>
                      </p:childTnLst>
                    </p:cTn>
                  </p:par>
                  <p:par>
                    <p:cTn id="66" fill="hold">
                      <p:stCondLst>
                        <p:cond delay="indefinite"/>
                      </p:stCondLst>
                      <p:childTnLst>
                        <p:par>
                          <p:cTn id="67" fill="hold">
                            <p:stCondLst>
                              <p:cond delay="0"/>
                            </p:stCondLst>
                            <p:childTnLst>
                              <p:par>
                                <p:cTn id="68" presetID="9" presetClass="entr" presetSubtype="0" fill="hold" grpId="0" nodeType="clickEffect">
                                  <p:stCondLst>
                                    <p:cond delay="0"/>
                                  </p:stCondLst>
                                  <p:childTnLst>
                                    <p:set>
                                      <p:cBhvr>
                                        <p:cTn id="69" dur="1" fill="hold">
                                          <p:stCondLst>
                                            <p:cond delay="0"/>
                                          </p:stCondLst>
                                        </p:cTn>
                                        <p:tgtEl>
                                          <p:spTgt spid="21"/>
                                        </p:tgtEl>
                                        <p:attrNameLst>
                                          <p:attrName>style.visibility</p:attrName>
                                        </p:attrNameLst>
                                      </p:cBhvr>
                                      <p:to>
                                        <p:strVal val="visible"/>
                                      </p:to>
                                    </p:set>
                                    <p:animEffect transition="in" filter="dissolve">
                                      <p:cBhvr>
                                        <p:cTn id="70" dur="500"/>
                                        <p:tgtEl>
                                          <p:spTgt spid="21"/>
                                        </p:tgtEl>
                                      </p:cBhvr>
                                    </p:animEffect>
                                  </p:childTnLst>
                                </p:cTn>
                              </p:par>
                            </p:childTnLst>
                          </p:cTn>
                        </p:par>
                      </p:childTnLst>
                    </p:cTn>
                  </p:par>
                  <p:par>
                    <p:cTn id="71" fill="hold">
                      <p:stCondLst>
                        <p:cond delay="indefinite"/>
                      </p:stCondLst>
                      <p:childTnLst>
                        <p:par>
                          <p:cTn id="72" fill="hold">
                            <p:stCondLst>
                              <p:cond delay="0"/>
                            </p:stCondLst>
                            <p:childTnLst>
                              <p:par>
                                <p:cTn id="73" presetID="9" presetClass="entr" presetSubtype="0" fill="hold" grpId="0" nodeType="clickEffect">
                                  <p:stCondLst>
                                    <p:cond delay="0"/>
                                  </p:stCondLst>
                                  <p:childTnLst>
                                    <p:set>
                                      <p:cBhvr>
                                        <p:cTn id="74" dur="1" fill="hold">
                                          <p:stCondLst>
                                            <p:cond delay="0"/>
                                          </p:stCondLst>
                                        </p:cTn>
                                        <p:tgtEl>
                                          <p:spTgt spid="30"/>
                                        </p:tgtEl>
                                        <p:attrNameLst>
                                          <p:attrName>style.visibility</p:attrName>
                                        </p:attrNameLst>
                                      </p:cBhvr>
                                      <p:to>
                                        <p:strVal val="visible"/>
                                      </p:to>
                                    </p:set>
                                    <p:animEffect transition="in" filter="dissolve">
                                      <p:cBhvr>
                                        <p:cTn id="75" dur="500"/>
                                        <p:tgtEl>
                                          <p:spTgt spid="30"/>
                                        </p:tgtEl>
                                      </p:cBhvr>
                                    </p:animEffect>
                                  </p:childTnLst>
                                </p:cTn>
                              </p:par>
                              <p:par>
                                <p:cTn id="76" presetID="9" presetClass="entr" presetSubtype="0" fill="hold" grpId="0" nodeType="withEffect">
                                  <p:stCondLst>
                                    <p:cond delay="0"/>
                                  </p:stCondLst>
                                  <p:childTnLst>
                                    <p:set>
                                      <p:cBhvr>
                                        <p:cTn id="77" dur="1" fill="hold">
                                          <p:stCondLst>
                                            <p:cond delay="0"/>
                                          </p:stCondLst>
                                        </p:cTn>
                                        <p:tgtEl>
                                          <p:spTgt spid="32"/>
                                        </p:tgtEl>
                                        <p:attrNameLst>
                                          <p:attrName>style.visibility</p:attrName>
                                        </p:attrNameLst>
                                      </p:cBhvr>
                                      <p:to>
                                        <p:strVal val="visible"/>
                                      </p:to>
                                    </p:set>
                                    <p:animEffect transition="in" filter="dissolve">
                                      <p:cBhvr>
                                        <p:cTn id="78" dur="500"/>
                                        <p:tgtEl>
                                          <p:spTgt spid="32"/>
                                        </p:tgtEl>
                                      </p:cBhvr>
                                    </p:animEffect>
                                  </p:childTnLst>
                                </p:cTn>
                              </p:par>
                              <p:par>
                                <p:cTn id="79" presetID="9" presetClass="entr" presetSubtype="0" fill="hold" grpId="0" nodeType="withEffect">
                                  <p:stCondLst>
                                    <p:cond delay="0"/>
                                  </p:stCondLst>
                                  <p:childTnLst>
                                    <p:set>
                                      <p:cBhvr>
                                        <p:cTn id="80" dur="1" fill="hold">
                                          <p:stCondLst>
                                            <p:cond delay="0"/>
                                          </p:stCondLst>
                                        </p:cTn>
                                        <p:tgtEl>
                                          <p:spTgt spid="33"/>
                                        </p:tgtEl>
                                        <p:attrNameLst>
                                          <p:attrName>style.visibility</p:attrName>
                                        </p:attrNameLst>
                                      </p:cBhvr>
                                      <p:to>
                                        <p:strVal val="visible"/>
                                      </p:to>
                                    </p:set>
                                    <p:animEffect transition="in" filter="dissolve">
                                      <p:cBhvr>
                                        <p:cTn id="81" dur="500"/>
                                        <p:tgtEl>
                                          <p:spTgt spid="33"/>
                                        </p:tgtEl>
                                      </p:cBhvr>
                                    </p:animEffect>
                                  </p:childTnLst>
                                </p:cTn>
                              </p:par>
                            </p:childTnLst>
                          </p:cTn>
                        </p:par>
                      </p:childTnLst>
                    </p:cTn>
                  </p:par>
                  <p:par>
                    <p:cTn id="82" fill="hold">
                      <p:stCondLst>
                        <p:cond delay="indefinite"/>
                      </p:stCondLst>
                      <p:childTnLst>
                        <p:par>
                          <p:cTn id="83" fill="hold">
                            <p:stCondLst>
                              <p:cond delay="0"/>
                            </p:stCondLst>
                            <p:childTnLst>
                              <p:par>
                                <p:cTn id="84" presetID="9" presetClass="entr" presetSubtype="0" fill="hold" grpId="0" nodeType="clickEffect">
                                  <p:stCondLst>
                                    <p:cond delay="0"/>
                                  </p:stCondLst>
                                  <p:childTnLst>
                                    <p:set>
                                      <p:cBhvr>
                                        <p:cTn id="85" dur="1" fill="hold">
                                          <p:stCondLst>
                                            <p:cond delay="0"/>
                                          </p:stCondLst>
                                        </p:cTn>
                                        <p:tgtEl>
                                          <p:spTgt spid="35"/>
                                        </p:tgtEl>
                                        <p:attrNameLst>
                                          <p:attrName>style.visibility</p:attrName>
                                        </p:attrNameLst>
                                      </p:cBhvr>
                                      <p:to>
                                        <p:strVal val="visible"/>
                                      </p:to>
                                    </p:set>
                                    <p:animEffect transition="in" filter="dissolve">
                                      <p:cBhvr>
                                        <p:cTn id="86" dur="500"/>
                                        <p:tgtEl>
                                          <p:spTgt spid="35"/>
                                        </p:tgtEl>
                                      </p:cBhvr>
                                    </p:animEffect>
                                  </p:childTnLst>
                                </p:cTn>
                              </p:par>
                              <p:par>
                                <p:cTn id="87" presetID="9" presetClass="entr" presetSubtype="0" fill="hold" grpId="0" nodeType="withEffect">
                                  <p:stCondLst>
                                    <p:cond delay="0"/>
                                  </p:stCondLst>
                                  <p:childTnLst>
                                    <p:set>
                                      <p:cBhvr>
                                        <p:cTn id="88" dur="1" fill="hold">
                                          <p:stCondLst>
                                            <p:cond delay="0"/>
                                          </p:stCondLst>
                                        </p:cTn>
                                        <p:tgtEl>
                                          <p:spTgt spid="5"/>
                                        </p:tgtEl>
                                        <p:attrNameLst>
                                          <p:attrName>style.visibility</p:attrName>
                                        </p:attrNameLst>
                                      </p:cBhvr>
                                      <p:to>
                                        <p:strVal val="visible"/>
                                      </p:to>
                                    </p:set>
                                    <p:animEffect transition="in" filter="dissolve">
                                      <p:cBhvr>
                                        <p:cTn id="89" dur="500"/>
                                        <p:tgtEl>
                                          <p:spTgt spid="5"/>
                                        </p:tgtEl>
                                      </p:cBhvr>
                                    </p:animEffect>
                                  </p:childTnLst>
                                </p:cTn>
                              </p:par>
                            </p:childTnLst>
                          </p:cTn>
                        </p:par>
                      </p:childTnLst>
                    </p:cTn>
                  </p:par>
                  <p:par>
                    <p:cTn id="90" fill="hold">
                      <p:stCondLst>
                        <p:cond delay="indefinite"/>
                      </p:stCondLst>
                      <p:childTnLst>
                        <p:par>
                          <p:cTn id="91" fill="hold">
                            <p:stCondLst>
                              <p:cond delay="0"/>
                            </p:stCondLst>
                            <p:childTnLst>
                              <p:par>
                                <p:cTn id="92" presetID="9" presetClass="entr" presetSubtype="0" fill="hold" grpId="0" nodeType="clickEffect">
                                  <p:stCondLst>
                                    <p:cond delay="0"/>
                                  </p:stCondLst>
                                  <p:childTnLst>
                                    <p:set>
                                      <p:cBhvr>
                                        <p:cTn id="93" dur="1" fill="hold">
                                          <p:stCondLst>
                                            <p:cond delay="0"/>
                                          </p:stCondLst>
                                        </p:cTn>
                                        <p:tgtEl>
                                          <p:spTgt spid="31"/>
                                        </p:tgtEl>
                                        <p:attrNameLst>
                                          <p:attrName>style.visibility</p:attrName>
                                        </p:attrNameLst>
                                      </p:cBhvr>
                                      <p:to>
                                        <p:strVal val="visible"/>
                                      </p:to>
                                    </p:set>
                                    <p:animEffect transition="in" filter="dissolve">
                                      <p:cBhvr>
                                        <p:cTn id="94" dur="500"/>
                                        <p:tgtEl>
                                          <p:spTgt spid="31"/>
                                        </p:tgtEl>
                                      </p:cBhvr>
                                    </p:animEffect>
                                  </p:childTnLst>
                                </p:cTn>
                              </p:par>
                            </p:childTnLst>
                          </p:cTn>
                        </p:par>
                      </p:childTnLst>
                    </p:cTn>
                  </p:par>
                  <p:par>
                    <p:cTn id="95" fill="hold">
                      <p:stCondLst>
                        <p:cond delay="indefinite"/>
                      </p:stCondLst>
                      <p:childTnLst>
                        <p:par>
                          <p:cTn id="96" fill="hold">
                            <p:stCondLst>
                              <p:cond delay="0"/>
                            </p:stCondLst>
                            <p:childTnLst>
                              <p:par>
                                <p:cTn id="97" presetID="9" presetClass="entr" presetSubtype="0" fill="hold" grpId="0" nodeType="clickEffect">
                                  <p:stCondLst>
                                    <p:cond delay="0"/>
                                  </p:stCondLst>
                                  <p:childTnLst>
                                    <p:set>
                                      <p:cBhvr>
                                        <p:cTn id="98" dur="1" fill="hold">
                                          <p:stCondLst>
                                            <p:cond delay="0"/>
                                          </p:stCondLst>
                                        </p:cTn>
                                        <p:tgtEl>
                                          <p:spTgt spid="27"/>
                                        </p:tgtEl>
                                        <p:attrNameLst>
                                          <p:attrName>style.visibility</p:attrName>
                                        </p:attrNameLst>
                                      </p:cBhvr>
                                      <p:to>
                                        <p:strVal val="visible"/>
                                      </p:to>
                                    </p:set>
                                    <p:animEffect transition="in" filter="dissolve">
                                      <p:cBhvr>
                                        <p:cTn id="99" dur="500"/>
                                        <p:tgtEl>
                                          <p:spTgt spid="27"/>
                                        </p:tgtEl>
                                      </p:cBhvr>
                                    </p:animEffect>
                                  </p:childTnLst>
                                </p:cTn>
                              </p:par>
                              <p:par>
                                <p:cTn id="100" presetID="9" presetClass="entr" presetSubtype="0" fill="hold" grpId="0" nodeType="withEffect">
                                  <p:stCondLst>
                                    <p:cond delay="0"/>
                                  </p:stCondLst>
                                  <p:childTnLst>
                                    <p:set>
                                      <p:cBhvr>
                                        <p:cTn id="101" dur="1" fill="hold">
                                          <p:stCondLst>
                                            <p:cond delay="0"/>
                                          </p:stCondLst>
                                        </p:cTn>
                                        <p:tgtEl>
                                          <p:spTgt spid="29"/>
                                        </p:tgtEl>
                                        <p:attrNameLst>
                                          <p:attrName>style.visibility</p:attrName>
                                        </p:attrNameLst>
                                      </p:cBhvr>
                                      <p:to>
                                        <p:strVal val="visible"/>
                                      </p:to>
                                    </p:set>
                                    <p:animEffect transition="in" filter="dissolve">
                                      <p:cBhvr>
                                        <p:cTn id="102" dur="500"/>
                                        <p:tgtEl>
                                          <p:spTgt spid="29"/>
                                        </p:tgtEl>
                                      </p:cBhvr>
                                    </p:animEffect>
                                  </p:childTnLst>
                                </p:cTn>
                              </p:par>
                              <p:par>
                                <p:cTn id="103" presetID="9" presetClass="entr" presetSubtype="0" fill="hold" grpId="0" nodeType="withEffect">
                                  <p:stCondLst>
                                    <p:cond delay="0"/>
                                  </p:stCondLst>
                                  <p:childTnLst>
                                    <p:set>
                                      <p:cBhvr>
                                        <p:cTn id="104" dur="1" fill="hold">
                                          <p:stCondLst>
                                            <p:cond delay="0"/>
                                          </p:stCondLst>
                                        </p:cTn>
                                        <p:tgtEl>
                                          <p:spTgt spid="28"/>
                                        </p:tgtEl>
                                        <p:attrNameLst>
                                          <p:attrName>style.visibility</p:attrName>
                                        </p:attrNameLst>
                                      </p:cBhvr>
                                      <p:to>
                                        <p:strVal val="visible"/>
                                      </p:to>
                                    </p:set>
                                    <p:animEffect transition="in" filter="dissolve">
                                      <p:cBhvr>
                                        <p:cTn id="105" dur="500"/>
                                        <p:tgtEl>
                                          <p:spTgt spid="28"/>
                                        </p:tgtEl>
                                      </p:cBhvr>
                                    </p:animEffect>
                                  </p:childTnLst>
                                </p:cTn>
                              </p:par>
                            </p:childTnLst>
                          </p:cTn>
                        </p:par>
                      </p:childTnLst>
                    </p:cTn>
                  </p:par>
                  <p:par>
                    <p:cTn id="106" fill="hold">
                      <p:stCondLst>
                        <p:cond delay="indefinite"/>
                      </p:stCondLst>
                      <p:childTnLst>
                        <p:par>
                          <p:cTn id="107" fill="hold">
                            <p:stCondLst>
                              <p:cond delay="0"/>
                            </p:stCondLst>
                            <p:childTnLst>
                              <p:par>
                                <p:cTn id="108" presetID="9" presetClass="entr" presetSubtype="0" fill="hold" grpId="0" nodeType="clickEffect">
                                  <p:stCondLst>
                                    <p:cond delay="0"/>
                                  </p:stCondLst>
                                  <p:childTnLst>
                                    <p:set>
                                      <p:cBhvr>
                                        <p:cTn id="109" dur="1" fill="hold">
                                          <p:stCondLst>
                                            <p:cond delay="0"/>
                                          </p:stCondLst>
                                        </p:cTn>
                                        <p:tgtEl>
                                          <p:spTgt spid="34"/>
                                        </p:tgtEl>
                                        <p:attrNameLst>
                                          <p:attrName>style.visibility</p:attrName>
                                        </p:attrNameLst>
                                      </p:cBhvr>
                                      <p:to>
                                        <p:strVal val="visible"/>
                                      </p:to>
                                    </p:set>
                                    <p:animEffect transition="in" filter="dissolve">
                                      <p:cBhvr>
                                        <p:cTn id="110" dur="500"/>
                                        <p:tgtEl>
                                          <p:spTgt spid="34"/>
                                        </p:tgtEl>
                                      </p:cBhvr>
                                    </p:animEffect>
                                  </p:childTnLst>
                                </p:cTn>
                              </p:par>
                            </p:childTnLst>
                          </p:cTn>
                        </p:par>
                      </p:childTnLst>
                    </p:cTn>
                  </p:par>
                  <p:par>
                    <p:cTn id="111" fill="hold">
                      <p:stCondLst>
                        <p:cond delay="indefinite"/>
                      </p:stCondLst>
                      <p:childTnLst>
                        <p:par>
                          <p:cTn id="112" fill="hold">
                            <p:stCondLst>
                              <p:cond delay="0"/>
                            </p:stCondLst>
                            <p:childTnLst>
                              <p:par>
                                <p:cTn id="113" presetID="9" presetClass="entr" presetSubtype="0" fill="hold" grpId="0" nodeType="clickEffect">
                                  <p:stCondLst>
                                    <p:cond delay="0"/>
                                  </p:stCondLst>
                                  <p:childTnLst>
                                    <p:set>
                                      <p:cBhvr>
                                        <p:cTn id="114" dur="1" fill="hold">
                                          <p:stCondLst>
                                            <p:cond delay="0"/>
                                          </p:stCondLst>
                                        </p:cTn>
                                        <p:tgtEl>
                                          <p:spTgt spid="26"/>
                                        </p:tgtEl>
                                        <p:attrNameLst>
                                          <p:attrName>style.visibility</p:attrName>
                                        </p:attrNameLst>
                                      </p:cBhvr>
                                      <p:to>
                                        <p:strVal val="visible"/>
                                      </p:to>
                                    </p:set>
                                    <p:animEffect transition="in" filter="dissolve">
                                      <p:cBhvr>
                                        <p:cTn id="115" dur="500"/>
                                        <p:tgtEl>
                                          <p:spTgt spid="26"/>
                                        </p:tgtEl>
                                      </p:cBhvr>
                                    </p:animEffect>
                                  </p:childTnLst>
                                </p:cTn>
                              </p:par>
                              <p:par>
                                <p:cTn id="116" presetID="9" presetClass="entr" presetSubtype="0" fill="hold" grpId="0" nodeType="withEffect">
                                  <p:stCondLst>
                                    <p:cond delay="0"/>
                                  </p:stCondLst>
                                  <p:childTnLst>
                                    <p:set>
                                      <p:cBhvr>
                                        <p:cTn id="117" dur="1" fill="hold">
                                          <p:stCondLst>
                                            <p:cond delay="0"/>
                                          </p:stCondLst>
                                        </p:cTn>
                                        <p:tgtEl>
                                          <p:spTgt spid="25"/>
                                        </p:tgtEl>
                                        <p:attrNameLst>
                                          <p:attrName>style.visibility</p:attrName>
                                        </p:attrNameLst>
                                      </p:cBhvr>
                                      <p:to>
                                        <p:strVal val="visible"/>
                                      </p:to>
                                    </p:set>
                                    <p:animEffect transition="in" filter="dissolve">
                                      <p:cBhvr>
                                        <p:cTn id="118" dur="500"/>
                                        <p:tgtEl>
                                          <p:spTgt spid="25"/>
                                        </p:tgtEl>
                                      </p:cBhvr>
                                    </p:animEffect>
                                  </p:childTnLst>
                                </p:cTn>
                              </p:par>
                              <p:par>
                                <p:cTn id="119" presetID="9" presetClass="entr" presetSubtype="0" fill="hold" grpId="0" nodeType="withEffect">
                                  <p:stCondLst>
                                    <p:cond delay="0"/>
                                  </p:stCondLst>
                                  <p:childTnLst>
                                    <p:set>
                                      <p:cBhvr>
                                        <p:cTn id="120" dur="1" fill="hold">
                                          <p:stCondLst>
                                            <p:cond delay="0"/>
                                          </p:stCondLst>
                                        </p:cTn>
                                        <p:tgtEl>
                                          <p:spTgt spid="4"/>
                                        </p:tgtEl>
                                        <p:attrNameLst>
                                          <p:attrName>style.visibility</p:attrName>
                                        </p:attrNameLst>
                                      </p:cBhvr>
                                      <p:to>
                                        <p:strVal val="visible"/>
                                      </p:to>
                                    </p:set>
                                    <p:animEffect transition="in" filter="dissolve">
                                      <p:cBhvr>
                                        <p:cTn id="121" dur="500"/>
                                        <p:tgtEl>
                                          <p:spTgt spid="4"/>
                                        </p:tgtEl>
                                      </p:cBhvr>
                                    </p:animEffect>
                                  </p:childTnLst>
                                </p:cTn>
                              </p:par>
                            </p:childTnLst>
                          </p:cTn>
                        </p:par>
                      </p:childTnLst>
                    </p:cTn>
                  </p:par>
                  <p:par>
                    <p:cTn id="122" fill="hold">
                      <p:stCondLst>
                        <p:cond delay="indefinite"/>
                      </p:stCondLst>
                      <p:childTnLst>
                        <p:par>
                          <p:cTn id="123" fill="hold">
                            <p:stCondLst>
                              <p:cond delay="0"/>
                            </p:stCondLst>
                            <p:childTnLst>
                              <p:par>
                                <p:cTn id="124" presetID="9" presetClass="entr" presetSubtype="0" fill="hold" grpId="0" nodeType="clickEffect">
                                  <p:stCondLst>
                                    <p:cond delay="0"/>
                                  </p:stCondLst>
                                  <p:childTnLst>
                                    <p:set>
                                      <p:cBhvr>
                                        <p:cTn id="125" dur="1" fill="hold">
                                          <p:stCondLst>
                                            <p:cond delay="0"/>
                                          </p:stCondLst>
                                        </p:cTn>
                                        <p:tgtEl>
                                          <p:spTgt spid="23"/>
                                        </p:tgtEl>
                                        <p:attrNameLst>
                                          <p:attrName>style.visibility</p:attrName>
                                        </p:attrNameLst>
                                      </p:cBhvr>
                                      <p:to>
                                        <p:strVal val="visible"/>
                                      </p:to>
                                    </p:set>
                                    <p:animEffect transition="in" filter="dissolve">
                                      <p:cBhvr>
                                        <p:cTn id="126" dur="500"/>
                                        <p:tgtEl>
                                          <p:spTgt spid="23"/>
                                        </p:tgtEl>
                                      </p:cBhvr>
                                    </p:animEffect>
                                  </p:childTnLst>
                                </p:cTn>
                              </p:par>
                              <p:par>
                                <p:cTn id="127" presetID="9" presetClass="entr" presetSubtype="0" fill="hold" grpId="0" nodeType="withEffect">
                                  <p:stCondLst>
                                    <p:cond delay="0"/>
                                  </p:stCondLst>
                                  <p:childTnLst>
                                    <p:set>
                                      <p:cBhvr>
                                        <p:cTn id="128" dur="1" fill="hold">
                                          <p:stCondLst>
                                            <p:cond delay="0"/>
                                          </p:stCondLst>
                                        </p:cTn>
                                        <p:tgtEl>
                                          <p:spTgt spid="6"/>
                                        </p:tgtEl>
                                        <p:attrNameLst>
                                          <p:attrName>style.visibility</p:attrName>
                                        </p:attrNameLst>
                                      </p:cBhvr>
                                      <p:to>
                                        <p:strVal val="visible"/>
                                      </p:to>
                                    </p:set>
                                    <p:animEffect transition="in" filter="dissolve">
                                      <p:cBhvr>
                                        <p:cTn id="12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cstate="print"/>
          <a:srcRect/>
          <a:stretch>
            <a:fillRect/>
          </a:stretch>
        </p:blipFill>
        <p:spPr bwMode="auto">
          <a:xfrm>
            <a:off x="395536" y="1933323"/>
            <a:ext cx="8484964" cy="3799933"/>
          </a:xfrm>
          <a:prstGeom prst="rect">
            <a:avLst/>
          </a:prstGeom>
          <a:noFill/>
          <a:ln w="9525">
            <a:noFill/>
            <a:miter lim="800000"/>
            <a:headEnd/>
            <a:tailEnd/>
          </a:ln>
        </p:spPr>
      </p:pic>
      <p:sp>
        <p:nvSpPr>
          <p:cNvPr id="19" name="TextBox 18"/>
          <p:cNvSpPr txBox="1"/>
          <p:nvPr/>
        </p:nvSpPr>
        <p:spPr>
          <a:xfrm>
            <a:off x="2915816" y="332656"/>
            <a:ext cx="2722220" cy="523220"/>
          </a:xfrm>
          <a:prstGeom prst="rect">
            <a:avLst/>
          </a:prstGeom>
          <a:noFill/>
        </p:spPr>
        <p:txBody>
          <a:bodyPr wrap="none" rtlCol="0">
            <a:spAutoFit/>
          </a:bodyPr>
          <a:lstStyle/>
          <a:p>
            <a:pPr algn="l" fontAlgn="auto">
              <a:spcBef>
                <a:spcPts val="0"/>
              </a:spcBef>
              <a:spcAft>
                <a:spcPts val="0"/>
              </a:spcAft>
            </a:pPr>
            <a:r>
              <a:rPr lang="en-GB" sz="2800" b="1" dirty="0" smtClean="0">
                <a:solidFill>
                  <a:prstClr val="black"/>
                </a:solidFill>
                <a:latin typeface="Arial"/>
              </a:rPr>
              <a:t>Demonstration</a:t>
            </a:r>
            <a:endParaRPr lang="en-GB" sz="2800" b="1" dirty="0">
              <a:solidFill>
                <a:prstClr val="black"/>
              </a:solidFill>
              <a:latin typeface="Arial"/>
            </a:endParaRPr>
          </a:p>
        </p:txBody>
      </p:sp>
    </p:spTree>
    <p:extLst>
      <p:ext uri="{BB962C8B-B14F-4D97-AF65-F5344CB8AC3E}">
        <p14:creationId xmlns:p14="http://schemas.microsoft.com/office/powerpoint/2010/main" val="590049849"/>
      </p:ext>
    </p:extLst>
  </p:cSld>
  <p:clrMapOvr>
    <a:masterClrMapping/>
  </p:clrMapOvr>
  <p:transition>
    <p:dissolv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en-US" kern="1200" dirty="0" smtClean="0"/>
              <a:t>Core Aspects of the SDMX Registry</a:t>
            </a:r>
            <a:endParaRPr lang="en-GB" dirty="0"/>
          </a:p>
        </p:txBody>
      </p:sp>
      <p:sp>
        <p:nvSpPr>
          <p:cNvPr id="3" name="Content Placeholder 2"/>
          <p:cNvSpPr>
            <a:spLocks noGrp="1"/>
          </p:cNvSpPr>
          <p:nvPr>
            <p:ph idx="1"/>
          </p:nvPr>
        </p:nvSpPr>
        <p:spPr>
          <a:xfrm>
            <a:off x="395288" y="1052736"/>
            <a:ext cx="8229600" cy="4752975"/>
          </a:xfrm>
        </p:spPr>
        <p:txBody>
          <a:bodyPr/>
          <a:lstStyle/>
          <a:p>
            <a:r>
              <a:rPr lang="en-GB" dirty="0" smtClean="0"/>
              <a:t>Implementation of SDMX technical specifications</a:t>
            </a:r>
          </a:p>
          <a:p>
            <a:r>
              <a:rPr lang="en-GB" dirty="0" smtClean="0"/>
              <a:t>Provided as a web service which is accessible to other applications over the Internet (Intranet, Extranet) to provide information needed to facilitate the reporting, collection and dissemination of statistics</a:t>
            </a:r>
          </a:p>
          <a:p>
            <a:r>
              <a:rPr lang="en-GB" dirty="0" smtClean="0"/>
              <a:t>Not concerned with the storage of data sets</a:t>
            </a:r>
          </a:p>
          <a:p>
            <a:r>
              <a:rPr lang="en-GB" dirty="0" smtClean="0"/>
              <a:t>But can contain an index of data sources which can be used to support data portal facilities</a:t>
            </a:r>
          </a:p>
          <a:p>
            <a:r>
              <a:rPr lang="en-GB" dirty="0" smtClean="0"/>
              <a:t>Can be used as a pivotal resource for metadata management</a:t>
            </a:r>
          </a:p>
          <a:p>
            <a:endParaRPr lang="en-GB" dirty="0"/>
          </a:p>
        </p:txBody>
      </p:sp>
      <p:sp>
        <p:nvSpPr>
          <p:cNvPr id="4" name="Slide Number Placeholder 3"/>
          <p:cNvSpPr>
            <a:spLocks noGrp="1"/>
          </p:cNvSpPr>
          <p:nvPr>
            <p:ph type="sldNum" sz="quarter" idx="10"/>
          </p:nvPr>
        </p:nvSpPr>
        <p:spPr/>
        <p:txBody>
          <a:bodyPr/>
          <a:lstStyle/>
          <a:p>
            <a:pPr>
              <a:defRPr/>
            </a:pPr>
            <a:fld id="{6F97326C-9136-43BD-B7FC-10DBEE6C0A5D}" type="slidenum">
              <a:rPr lang="en-GB" smtClean="0"/>
              <a:pPr>
                <a:defRPr/>
              </a:pPr>
              <a:t>6</a:t>
            </a:fld>
            <a:endParaRPr lang="en-GB"/>
          </a:p>
        </p:txBody>
      </p:sp>
      <p:sp>
        <p:nvSpPr>
          <p:cNvPr id="5" name="Date Placeholder 4"/>
          <p:cNvSpPr>
            <a:spLocks noGrp="1"/>
          </p:cNvSpPr>
          <p:nvPr>
            <p:ph type="dt" sz="half" idx="11"/>
          </p:nvPr>
        </p:nvSpPr>
        <p:spPr/>
        <p:txBody>
          <a:bodyPr/>
          <a:lstStyle/>
          <a:p>
            <a:pPr>
              <a:defRPr/>
            </a:pPr>
            <a:r>
              <a:rPr lang="en-US" smtClean="0"/>
              <a:t>28-30 September 2015</a:t>
            </a:r>
            <a:endParaRPr lang="en-GB" dirty="0"/>
          </a:p>
        </p:txBody>
      </p:sp>
      <p:sp>
        <p:nvSpPr>
          <p:cNvPr id="6" name="Footer Placeholder 5"/>
          <p:cNvSpPr>
            <a:spLocks noGrp="1"/>
          </p:cNvSpPr>
          <p:nvPr>
            <p:ph type="ftr" sz="quarter" idx="12"/>
          </p:nvPr>
        </p:nvSpPr>
        <p:spPr/>
        <p:txBody>
          <a:bodyPr/>
          <a:lstStyle/>
          <a:p>
            <a:pPr>
              <a:defRPr/>
            </a:pPr>
            <a:r>
              <a:rPr lang="en-GB" smtClean="0"/>
              <a:t>SDMX Global Conference</a:t>
            </a:r>
            <a:endParaRPr lang="en-GB" dirty="0"/>
          </a:p>
        </p:txBody>
      </p:sp>
    </p:spTree>
    <p:extLst>
      <p:ext uri="{BB962C8B-B14F-4D97-AF65-F5344CB8AC3E}">
        <p14:creationId xmlns:p14="http://schemas.microsoft.com/office/powerpoint/2010/main" val="1599103698"/>
      </p:ext>
    </p:extLst>
  </p:cSld>
  <p:clrMapOvr>
    <a:masterClrMapping/>
  </p:clrMapOvr>
  <p:transition>
    <p:dissolv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Registry - Functions</a:t>
            </a:r>
            <a:endParaRPr lang="en-GB" dirty="0"/>
          </a:p>
        </p:txBody>
      </p:sp>
      <p:sp>
        <p:nvSpPr>
          <p:cNvPr id="3" name="Content Placeholder 2"/>
          <p:cNvSpPr>
            <a:spLocks noGrp="1"/>
          </p:cNvSpPr>
          <p:nvPr>
            <p:ph idx="1"/>
          </p:nvPr>
        </p:nvSpPr>
        <p:spPr/>
        <p:txBody>
          <a:bodyPr/>
          <a:lstStyle/>
          <a:p>
            <a:r>
              <a:rPr lang="en-GB" sz="2400" dirty="0" smtClean="0"/>
              <a:t>The Registry is a repository for structural metadata that has the following core functionality:</a:t>
            </a:r>
          </a:p>
          <a:p>
            <a:pPr lvl="1"/>
            <a:r>
              <a:rPr lang="en-GB" dirty="0" smtClean="0"/>
              <a:t>Upload of structural metadata (using the SDMX-registry API)</a:t>
            </a:r>
          </a:p>
          <a:p>
            <a:pPr lvl="1"/>
            <a:r>
              <a:rPr lang="en-GB" dirty="0" smtClean="0"/>
              <a:t>Query for structural metadata (REST and SOAP)</a:t>
            </a:r>
          </a:p>
          <a:p>
            <a:pPr lvl="1"/>
            <a:r>
              <a:rPr lang="en-GB" dirty="0" smtClean="0"/>
              <a:t>Maintain integrity of the metadata</a:t>
            </a:r>
          </a:p>
          <a:p>
            <a:pPr lvl="2"/>
            <a:r>
              <a:rPr lang="en-GB" dirty="0" smtClean="0"/>
              <a:t>e.g. ensure referenced structures exist (such as a code list referenced from a Dimension in a DSD)</a:t>
            </a:r>
          </a:p>
          <a:p>
            <a:pPr lvl="1"/>
            <a:r>
              <a:rPr lang="en-GB" dirty="0" smtClean="0"/>
              <a:t>Author structural metadata</a:t>
            </a:r>
          </a:p>
          <a:p>
            <a:pPr lvl="2"/>
            <a:r>
              <a:rPr lang="en-GB" dirty="0" smtClean="0"/>
              <a:t>The GUI is not a part of the registry specification</a:t>
            </a:r>
          </a:p>
          <a:p>
            <a:pPr lvl="2"/>
            <a:r>
              <a:rPr lang="en-GB" dirty="0" smtClean="0"/>
              <a:t>So each registry will have its own product-specific GUI</a:t>
            </a:r>
            <a:endParaRPr lang="en-GB" sz="1800" dirty="0" smtClean="0"/>
          </a:p>
        </p:txBody>
      </p:sp>
      <p:sp>
        <p:nvSpPr>
          <p:cNvPr id="4" name="Slide Number Placeholder 3"/>
          <p:cNvSpPr>
            <a:spLocks noGrp="1"/>
          </p:cNvSpPr>
          <p:nvPr>
            <p:ph type="sldNum" sz="quarter" idx="10"/>
          </p:nvPr>
        </p:nvSpPr>
        <p:spPr/>
        <p:txBody>
          <a:bodyPr/>
          <a:lstStyle/>
          <a:p>
            <a:pPr>
              <a:defRPr/>
            </a:pPr>
            <a:fld id="{6F97326C-9136-43BD-B7FC-10DBEE6C0A5D}" type="slidenum">
              <a:rPr lang="en-GB" smtClean="0"/>
              <a:pPr>
                <a:defRPr/>
              </a:pPr>
              <a:t>7</a:t>
            </a:fld>
            <a:endParaRPr lang="en-GB"/>
          </a:p>
        </p:txBody>
      </p:sp>
      <p:sp>
        <p:nvSpPr>
          <p:cNvPr id="5" name="Date Placeholder 4"/>
          <p:cNvSpPr>
            <a:spLocks noGrp="1"/>
          </p:cNvSpPr>
          <p:nvPr>
            <p:ph type="dt" sz="half" idx="11"/>
          </p:nvPr>
        </p:nvSpPr>
        <p:spPr/>
        <p:txBody>
          <a:bodyPr/>
          <a:lstStyle/>
          <a:p>
            <a:pPr>
              <a:defRPr/>
            </a:pPr>
            <a:r>
              <a:rPr lang="en-US" smtClean="0"/>
              <a:t>28-30 September 2015</a:t>
            </a:r>
            <a:endParaRPr lang="en-GB" dirty="0"/>
          </a:p>
        </p:txBody>
      </p:sp>
      <p:sp>
        <p:nvSpPr>
          <p:cNvPr id="6" name="Footer Placeholder 5"/>
          <p:cNvSpPr>
            <a:spLocks noGrp="1"/>
          </p:cNvSpPr>
          <p:nvPr>
            <p:ph type="ftr" sz="quarter" idx="12"/>
          </p:nvPr>
        </p:nvSpPr>
        <p:spPr/>
        <p:txBody>
          <a:bodyPr/>
          <a:lstStyle/>
          <a:p>
            <a:pPr>
              <a:defRPr/>
            </a:pPr>
            <a:r>
              <a:rPr lang="en-GB" smtClean="0"/>
              <a:t>SDMX Global Conference</a:t>
            </a:r>
            <a:endParaRPr lang="en-GB" dirty="0"/>
          </a:p>
        </p:txBody>
      </p:sp>
    </p:spTree>
    <p:extLst>
      <p:ext uri="{BB962C8B-B14F-4D97-AF65-F5344CB8AC3E}">
        <p14:creationId xmlns:p14="http://schemas.microsoft.com/office/powerpoint/2010/main" val="1849879109"/>
      </p:ext>
    </p:extLst>
  </p:cSld>
  <p:clrMapOvr>
    <a:masterClrMapping/>
  </p:clrMapOvr>
  <p:transition>
    <p:dissolv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Registry - Functions</a:t>
            </a:r>
            <a:endParaRPr lang="en-GB" dirty="0"/>
          </a:p>
        </p:txBody>
      </p:sp>
      <p:sp>
        <p:nvSpPr>
          <p:cNvPr id="3" name="Content Placeholder 2"/>
          <p:cNvSpPr>
            <a:spLocks noGrp="1"/>
          </p:cNvSpPr>
          <p:nvPr>
            <p:ph idx="1"/>
          </p:nvPr>
        </p:nvSpPr>
        <p:spPr/>
        <p:txBody>
          <a:bodyPr/>
          <a:lstStyle/>
          <a:p>
            <a:r>
              <a:rPr lang="en-GB" dirty="0" smtClean="0"/>
              <a:t>The Registry may also support</a:t>
            </a:r>
          </a:p>
          <a:p>
            <a:pPr lvl="1"/>
            <a:r>
              <a:rPr lang="en-GB" sz="2000" dirty="0" smtClean="0"/>
              <a:t>Multiple versions of the SDMX standard (1.0, 2.0, 2.1)</a:t>
            </a:r>
          </a:p>
          <a:p>
            <a:pPr lvl="1"/>
            <a:r>
              <a:rPr lang="en-GB" sz="2000" dirty="0" smtClean="0"/>
              <a:t>Non SDMX structures such as importing or authoring content in CSV or Excel</a:t>
            </a:r>
          </a:p>
          <a:p>
            <a:pPr lvl="1"/>
            <a:r>
              <a:rPr lang="en-GB" sz="2000" dirty="0" smtClean="0"/>
              <a:t>Security (users, user roles)</a:t>
            </a:r>
          </a:p>
          <a:p>
            <a:pPr lvl="1"/>
            <a:r>
              <a:rPr lang="en-GB" sz="2000" dirty="0" smtClean="0"/>
              <a:t>Backup and recovery</a:t>
            </a:r>
          </a:p>
          <a:p>
            <a:endParaRPr lang="en-GB" dirty="0" smtClean="0"/>
          </a:p>
          <a:p>
            <a:endParaRPr lang="en-GB" dirty="0"/>
          </a:p>
        </p:txBody>
      </p:sp>
      <p:sp>
        <p:nvSpPr>
          <p:cNvPr id="4" name="Slide Number Placeholder 3"/>
          <p:cNvSpPr>
            <a:spLocks noGrp="1"/>
          </p:cNvSpPr>
          <p:nvPr>
            <p:ph type="sldNum" sz="quarter" idx="10"/>
          </p:nvPr>
        </p:nvSpPr>
        <p:spPr/>
        <p:txBody>
          <a:bodyPr/>
          <a:lstStyle/>
          <a:p>
            <a:pPr>
              <a:defRPr/>
            </a:pPr>
            <a:fld id="{6F97326C-9136-43BD-B7FC-10DBEE6C0A5D}" type="slidenum">
              <a:rPr lang="en-GB" smtClean="0"/>
              <a:pPr>
                <a:defRPr/>
              </a:pPr>
              <a:t>8</a:t>
            </a:fld>
            <a:endParaRPr lang="en-GB"/>
          </a:p>
        </p:txBody>
      </p:sp>
      <p:sp>
        <p:nvSpPr>
          <p:cNvPr id="5" name="Date Placeholder 4"/>
          <p:cNvSpPr>
            <a:spLocks noGrp="1"/>
          </p:cNvSpPr>
          <p:nvPr>
            <p:ph type="dt" sz="half" idx="11"/>
          </p:nvPr>
        </p:nvSpPr>
        <p:spPr/>
        <p:txBody>
          <a:bodyPr/>
          <a:lstStyle/>
          <a:p>
            <a:pPr>
              <a:defRPr/>
            </a:pPr>
            <a:r>
              <a:rPr lang="en-US" smtClean="0"/>
              <a:t>28-30 September 2015</a:t>
            </a:r>
            <a:endParaRPr lang="en-GB" dirty="0"/>
          </a:p>
        </p:txBody>
      </p:sp>
      <p:sp>
        <p:nvSpPr>
          <p:cNvPr id="6" name="Footer Placeholder 5"/>
          <p:cNvSpPr>
            <a:spLocks noGrp="1"/>
          </p:cNvSpPr>
          <p:nvPr>
            <p:ph type="ftr" sz="quarter" idx="12"/>
          </p:nvPr>
        </p:nvSpPr>
        <p:spPr/>
        <p:txBody>
          <a:bodyPr/>
          <a:lstStyle/>
          <a:p>
            <a:pPr>
              <a:defRPr/>
            </a:pPr>
            <a:r>
              <a:rPr lang="en-GB" smtClean="0"/>
              <a:t>SDMX Global Conference</a:t>
            </a:r>
            <a:endParaRPr lang="en-GB" dirty="0"/>
          </a:p>
        </p:txBody>
      </p:sp>
    </p:spTree>
    <p:extLst>
      <p:ext uri="{BB962C8B-B14F-4D97-AF65-F5344CB8AC3E}">
        <p14:creationId xmlns:p14="http://schemas.microsoft.com/office/powerpoint/2010/main" val="714148032"/>
      </p:ext>
    </p:extLst>
  </p:cSld>
  <p:clrMapOvr>
    <a:masterClrMapping/>
  </p:clrMapOvr>
  <p:transition>
    <p:dissolv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GB" smtClean="0"/>
              <a:t>Registry Driven Processes</a:t>
            </a:r>
            <a:endParaRPr lang="en-GB"/>
          </a:p>
        </p:txBody>
      </p:sp>
      <p:sp>
        <p:nvSpPr>
          <p:cNvPr id="4" name="Chevron 3"/>
          <p:cNvSpPr/>
          <p:nvPr/>
        </p:nvSpPr>
        <p:spPr>
          <a:xfrm>
            <a:off x="128169" y="1720232"/>
            <a:ext cx="1944216" cy="844672"/>
          </a:xfrm>
          <a:prstGeom prst="chevron">
            <a:avLst/>
          </a:prstGeom>
          <a:solidFill>
            <a:schemeClr val="accent3">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auto">
              <a:spcBef>
                <a:spcPts val="0"/>
              </a:spcBef>
              <a:spcAft>
                <a:spcPts val="0"/>
              </a:spcAft>
            </a:pPr>
            <a:r>
              <a:rPr lang="en-GB" b="1" smtClean="0">
                <a:solidFill>
                  <a:prstClr val="white"/>
                </a:solidFill>
              </a:rPr>
              <a:t>Access Data</a:t>
            </a:r>
            <a:endParaRPr lang="en-GB" b="1">
              <a:solidFill>
                <a:prstClr val="white"/>
              </a:solidFill>
            </a:endParaRPr>
          </a:p>
        </p:txBody>
      </p:sp>
      <p:sp>
        <p:nvSpPr>
          <p:cNvPr id="5" name="Chevron 4"/>
          <p:cNvSpPr/>
          <p:nvPr/>
        </p:nvSpPr>
        <p:spPr>
          <a:xfrm>
            <a:off x="1856361" y="1720232"/>
            <a:ext cx="2016224" cy="844672"/>
          </a:xfrm>
          <a:prstGeom prst="chevron">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auto">
              <a:spcBef>
                <a:spcPts val="0"/>
              </a:spcBef>
              <a:spcAft>
                <a:spcPts val="0"/>
              </a:spcAft>
            </a:pPr>
            <a:r>
              <a:rPr lang="en-GB" b="1" smtClean="0">
                <a:solidFill>
                  <a:prstClr val="white"/>
                </a:solidFill>
              </a:rPr>
              <a:t>Obtain Registry Structures</a:t>
            </a:r>
            <a:endParaRPr lang="en-GB" b="1">
              <a:solidFill>
                <a:prstClr val="white"/>
              </a:solidFill>
            </a:endParaRPr>
          </a:p>
        </p:txBody>
      </p:sp>
      <p:sp>
        <p:nvSpPr>
          <p:cNvPr id="6" name="Chevron 5"/>
          <p:cNvSpPr/>
          <p:nvPr/>
        </p:nvSpPr>
        <p:spPr>
          <a:xfrm>
            <a:off x="3656561" y="1720232"/>
            <a:ext cx="2016224" cy="844672"/>
          </a:xfrm>
          <a:prstGeom prst="chevron">
            <a:avLst/>
          </a:prstGeom>
          <a:solidFill>
            <a:schemeClr val="tx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auto">
              <a:spcBef>
                <a:spcPts val="0"/>
              </a:spcBef>
              <a:spcAft>
                <a:spcPts val="0"/>
              </a:spcAft>
            </a:pPr>
            <a:r>
              <a:rPr lang="en-GB" b="1" smtClean="0">
                <a:solidFill>
                  <a:prstClr val="white"/>
                </a:solidFill>
              </a:rPr>
              <a:t> Validate</a:t>
            </a:r>
            <a:endParaRPr lang="en-GB" b="1">
              <a:solidFill>
                <a:prstClr val="white"/>
              </a:solidFill>
            </a:endParaRPr>
          </a:p>
        </p:txBody>
      </p:sp>
      <p:sp>
        <p:nvSpPr>
          <p:cNvPr id="7" name="Chevron 6"/>
          <p:cNvSpPr/>
          <p:nvPr/>
        </p:nvSpPr>
        <p:spPr>
          <a:xfrm>
            <a:off x="5456761" y="1720232"/>
            <a:ext cx="1872208" cy="844672"/>
          </a:xfrm>
          <a:prstGeom prst="chevron">
            <a:avLst/>
          </a:prstGeom>
          <a:solidFill>
            <a:schemeClr val="accent4">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auto">
              <a:spcBef>
                <a:spcPts val="0"/>
              </a:spcBef>
              <a:spcAft>
                <a:spcPts val="0"/>
              </a:spcAft>
            </a:pPr>
            <a:r>
              <a:rPr lang="en-GB" b="1" smtClean="0">
                <a:solidFill>
                  <a:prstClr val="white"/>
                </a:solidFill>
              </a:rPr>
              <a:t>(Map and re-validate)</a:t>
            </a:r>
            <a:endParaRPr lang="en-GB" b="1">
              <a:solidFill>
                <a:prstClr val="white"/>
              </a:solidFill>
            </a:endParaRPr>
          </a:p>
        </p:txBody>
      </p:sp>
      <p:sp>
        <p:nvSpPr>
          <p:cNvPr id="8" name="Chevron 7"/>
          <p:cNvSpPr/>
          <p:nvPr/>
        </p:nvSpPr>
        <p:spPr>
          <a:xfrm>
            <a:off x="7125259" y="1720232"/>
            <a:ext cx="1926800" cy="844672"/>
          </a:xfrm>
          <a:prstGeom prst="chevron">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auto">
              <a:spcBef>
                <a:spcPts val="0"/>
              </a:spcBef>
              <a:spcAft>
                <a:spcPts val="0"/>
              </a:spcAft>
            </a:pPr>
            <a:r>
              <a:rPr lang="en-GB" b="1" smtClean="0">
                <a:solidFill>
                  <a:prstClr val="white"/>
                </a:solidFill>
              </a:rPr>
              <a:t>Output Mapped Data</a:t>
            </a:r>
            <a:endParaRPr lang="en-GB" b="1">
              <a:solidFill>
                <a:prstClr val="white"/>
              </a:solidFill>
            </a:endParaRPr>
          </a:p>
        </p:txBody>
      </p:sp>
      <p:sp>
        <p:nvSpPr>
          <p:cNvPr id="9" name="TextBox 8"/>
          <p:cNvSpPr txBox="1"/>
          <p:nvPr/>
        </p:nvSpPr>
        <p:spPr>
          <a:xfrm>
            <a:off x="3728569" y="1196752"/>
            <a:ext cx="1728192" cy="369332"/>
          </a:xfrm>
          <a:prstGeom prst="rect">
            <a:avLst/>
          </a:prstGeom>
          <a:solidFill>
            <a:schemeClr val="bg1">
              <a:lumMod val="75000"/>
            </a:schemeClr>
          </a:solidFill>
        </p:spPr>
        <p:txBody>
          <a:bodyPr wrap="square" rtlCol="0">
            <a:spAutoFit/>
          </a:bodyPr>
          <a:lstStyle/>
          <a:p>
            <a:pPr algn="l" fontAlgn="auto">
              <a:spcBef>
                <a:spcPts val="0"/>
              </a:spcBef>
              <a:spcAft>
                <a:spcPts val="0"/>
              </a:spcAft>
            </a:pPr>
            <a:r>
              <a:rPr lang="en-GB" smtClean="0">
                <a:solidFill>
                  <a:prstClr val="black"/>
                </a:solidFill>
                <a:latin typeface="Calibri"/>
              </a:rPr>
              <a:t>Data Validation</a:t>
            </a:r>
            <a:endParaRPr lang="en-GB">
              <a:solidFill>
                <a:prstClr val="black"/>
              </a:solidFill>
              <a:latin typeface="Calibri"/>
            </a:endParaRPr>
          </a:p>
        </p:txBody>
      </p:sp>
    </p:spTree>
    <p:extLst>
      <p:ext uri="{BB962C8B-B14F-4D97-AF65-F5344CB8AC3E}">
        <p14:creationId xmlns:p14="http://schemas.microsoft.com/office/powerpoint/2010/main" val="3526372071"/>
      </p:ext>
    </p:extLst>
  </p:cSld>
  <p:clrMapOvr>
    <a:masterClrMapping/>
  </p:clrMapOvr>
  <p:timing>
    <p:tnLst>
      <p:par>
        <p:cTn id="1" dur="indefinite" restart="never" nodeType="tmRoot"/>
      </p:par>
    </p:tnLst>
  </p:timing>
</p:sld>
</file>

<file path=ppt/theme/theme1.xml><?xml version="1.0" encoding="utf-8"?>
<a:theme xmlns:a="http://schemas.openxmlformats.org/drawingml/2006/main" name="SDMX 2011">
  <a:themeElements>
    <a:clrScheme name="SDMX 2011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SDMX 201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SDMX 2011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SDMX 2011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SDMX 2011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SDMX 2011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SDMX 2011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SDMX 2011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SDMX 2011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SDMX 2011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SDMX 2011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SDMX 2011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SDMX 2011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SDMX 2011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TemplateSDMXVideo_20170817">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emplateSDMXVideo_20170817">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SDMX 2011</Template>
  <TotalTime>7448</TotalTime>
  <Words>1849</Words>
  <Application>Microsoft Office PowerPoint</Application>
  <PresentationFormat>On-screen Show (4:3)</PresentationFormat>
  <Paragraphs>356</Paragraphs>
  <Slides>31</Slides>
  <Notes>9</Notes>
  <HiddenSlides>0</HiddenSlides>
  <MMClips>0</MMClips>
  <ScaleCrop>false</ScaleCrop>
  <HeadingPairs>
    <vt:vector size="4" baseType="variant">
      <vt:variant>
        <vt:lpstr>Theme</vt:lpstr>
      </vt:variant>
      <vt:variant>
        <vt:i4>3</vt:i4>
      </vt:variant>
      <vt:variant>
        <vt:lpstr>Slide Titles</vt:lpstr>
      </vt:variant>
      <vt:variant>
        <vt:i4>31</vt:i4>
      </vt:variant>
    </vt:vector>
  </HeadingPairs>
  <TitlesOfParts>
    <vt:vector size="34" baseType="lpstr">
      <vt:lpstr>SDMX 2011</vt:lpstr>
      <vt:lpstr>1_TemplateSDMXVideo_20170817</vt:lpstr>
      <vt:lpstr>TemplateSDMXVideo_20170817</vt:lpstr>
      <vt:lpstr>SDMX Registry</vt:lpstr>
      <vt:lpstr>Content</vt:lpstr>
      <vt:lpstr>All the metadata we need in order to understand this data set and to support data collection and data dissemination processes are held in an SDMX Registry</vt:lpstr>
      <vt:lpstr>PowerPoint Presentation</vt:lpstr>
      <vt:lpstr>PowerPoint Presentation</vt:lpstr>
      <vt:lpstr>Core Aspects of the SDMX Registry</vt:lpstr>
      <vt:lpstr>Registry - Functions</vt:lpstr>
      <vt:lpstr>Registry - Functions</vt:lpstr>
      <vt:lpstr>Registry Driven Processes</vt:lpstr>
      <vt:lpstr>Metadata to Drive Data Validation</vt:lpstr>
      <vt:lpstr>Registry Driven Processes</vt:lpstr>
      <vt:lpstr>Registry Driven Processes</vt:lpstr>
      <vt:lpstr>Metadata to Drive Data Dissemination</vt:lpstr>
      <vt:lpstr>PowerPoint Presentation</vt:lpstr>
      <vt:lpstr>PowerPoint Presentation</vt:lpstr>
      <vt:lpstr>SDMX Registry – How do I obtain one</vt:lpstr>
      <vt:lpstr>SDMX Registry – Registry Services</vt:lpstr>
      <vt:lpstr> SDMX GLOSSARY  The new central reference point for SDMX Terminology</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Questions?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WP Item 1</dc:title>
  <dc:creator>Marco.Pellegrino@ec.europa.eu</dc:creator>
  <cp:lastModifiedBy>BARRACLOUGH David</cp:lastModifiedBy>
  <cp:revision>215</cp:revision>
  <cp:lastPrinted>2015-09-03T10:52:29Z</cp:lastPrinted>
  <dcterms:created xsi:type="dcterms:W3CDTF">2011-04-08T07:21:14Z</dcterms:created>
  <dcterms:modified xsi:type="dcterms:W3CDTF">2015-09-27T11:07:03Z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
    <vt:lpwstr>Document</vt:lpwstr>
  </property>
</Properties>
</file>